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tif" ContentType="image/t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0" r:id="rId2"/>
    <p:sldMasterId id="2147483703" r:id="rId3"/>
  </p:sldMasterIdLst>
  <p:notesMasterIdLst>
    <p:notesMasterId r:id="rId45"/>
  </p:notesMasterIdLst>
  <p:sldIdLst>
    <p:sldId id="392" r:id="rId4"/>
    <p:sldId id="393" r:id="rId5"/>
    <p:sldId id="303" r:id="rId6"/>
    <p:sldId id="302" r:id="rId7"/>
    <p:sldId id="349" r:id="rId8"/>
    <p:sldId id="372" r:id="rId9"/>
    <p:sldId id="346" r:id="rId10"/>
    <p:sldId id="305" r:id="rId11"/>
    <p:sldId id="378" r:id="rId12"/>
    <p:sldId id="379" r:id="rId13"/>
    <p:sldId id="306" r:id="rId14"/>
    <p:sldId id="380" r:id="rId15"/>
    <p:sldId id="347" r:id="rId16"/>
    <p:sldId id="373" r:id="rId17"/>
    <p:sldId id="382" r:id="rId18"/>
    <p:sldId id="374" r:id="rId19"/>
    <p:sldId id="348" r:id="rId20"/>
    <p:sldId id="308" r:id="rId21"/>
    <p:sldId id="388" r:id="rId22"/>
    <p:sldId id="389" r:id="rId23"/>
    <p:sldId id="310" r:id="rId24"/>
    <p:sldId id="311" r:id="rId25"/>
    <p:sldId id="351" r:id="rId26"/>
    <p:sldId id="352" r:id="rId27"/>
    <p:sldId id="316" r:id="rId28"/>
    <p:sldId id="312" r:id="rId29"/>
    <p:sldId id="376" r:id="rId30"/>
    <p:sldId id="353" r:id="rId31"/>
    <p:sldId id="386" r:id="rId32"/>
    <p:sldId id="399" r:id="rId33"/>
    <p:sldId id="400" r:id="rId34"/>
    <p:sldId id="401" r:id="rId35"/>
    <p:sldId id="405" r:id="rId36"/>
    <p:sldId id="377" r:id="rId37"/>
    <p:sldId id="394" r:id="rId38"/>
    <p:sldId id="390" r:id="rId39"/>
    <p:sldId id="356" r:id="rId40"/>
    <p:sldId id="368" r:id="rId41"/>
    <p:sldId id="396" r:id="rId42"/>
    <p:sldId id="397" r:id="rId43"/>
    <p:sldId id="398" r:id="rId4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467A"/>
    <a:srgbClr val="385D8A"/>
    <a:srgbClr val="02B7E6"/>
    <a:srgbClr val="305480"/>
    <a:srgbClr val="376092"/>
    <a:srgbClr val="A14D07"/>
    <a:srgbClr val="FFFFFF"/>
    <a:srgbClr val="DB6BDB"/>
    <a:srgbClr val="F1D5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3059" autoAdjust="0"/>
  </p:normalViewPr>
  <p:slideViewPr>
    <p:cSldViewPr>
      <p:cViewPr>
        <p:scale>
          <a:sx n="96" d="100"/>
          <a:sy n="96" d="100"/>
        </p:scale>
        <p:origin x="36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815B1-37A2-4EA6-81FE-624E3679883E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D29A34-8D9A-49B0-86D8-8BBB698098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713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问卷调查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5621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问卷调查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929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6531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110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411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EE533-A7E8-456B-9F51-F912DCA21B21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257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242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928802"/>
            <a:ext cx="9144000" cy="2928958"/>
          </a:xfrm>
          <a:prstGeom prst="rect">
            <a:avLst/>
          </a:prstGeom>
          <a:solidFill>
            <a:srgbClr val="305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TEST.g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720" y="357166"/>
            <a:ext cx="4286280" cy="1034515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2500298" y="5429264"/>
            <a:ext cx="5072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Data Mining Lab, </a:t>
            </a:r>
          </a:p>
          <a:p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Big Data Research Center, UESTC</a:t>
            </a:r>
          </a:p>
          <a:p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Email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：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huangchen.uestc@gmail.com</a:t>
            </a:r>
          </a:p>
        </p:txBody>
      </p:sp>
      <p:pic>
        <p:nvPicPr>
          <p:cNvPr id="11" name="Picture 2" descr="http://portal.uestc.edu.cn/login/images/login_11.jpg"/>
          <p:cNvPicPr>
            <a:picLocks noChangeAspect="1" noChangeArrowheads="1"/>
          </p:cNvPicPr>
          <p:nvPr userDrawn="1"/>
        </p:nvPicPr>
        <p:blipFill>
          <a:blip r:embed="rId3">
            <a:lum bright="18000" contrast="2000"/>
          </a:blip>
          <a:srcRect/>
          <a:stretch>
            <a:fillRect/>
          </a:stretch>
        </p:blipFill>
        <p:spPr bwMode="auto">
          <a:xfrm>
            <a:off x="5572132" y="357166"/>
            <a:ext cx="3286148" cy="1258126"/>
          </a:xfrm>
          <a:prstGeom prst="rect">
            <a:avLst/>
          </a:prstGeom>
          <a:noFill/>
        </p:spPr>
      </p:pic>
      <p:grpSp>
        <p:nvGrpSpPr>
          <p:cNvPr id="12" name="组合 11"/>
          <p:cNvGrpSpPr/>
          <p:nvPr userDrawn="1"/>
        </p:nvGrpSpPr>
        <p:grpSpPr>
          <a:xfrm>
            <a:off x="1285852" y="5357826"/>
            <a:ext cx="1193528" cy="1105262"/>
            <a:chOff x="4929190" y="1428736"/>
            <a:chExt cx="3240009" cy="3000396"/>
          </a:xfrm>
        </p:grpSpPr>
        <p:sp>
          <p:nvSpPr>
            <p:cNvPr id="13" name="椭圆 12"/>
            <p:cNvSpPr/>
            <p:nvPr/>
          </p:nvSpPr>
          <p:spPr>
            <a:xfrm>
              <a:off x="4929190" y="1428736"/>
              <a:ext cx="3000395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43212" y="1925679"/>
              <a:ext cx="2825987" cy="1587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bg1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3200" b="1" dirty="0">
                <a:solidFill>
                  <a:schemeClr val="bg1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43215" y="3052404"/>
              <a:ext cx="2586371" cy="626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b="1" dirty="0" smtClean="0">
                  <a:solidFill>
                    <a:schemeClr val="bg1"/>
                  </a:solidFill>
                </a:rPr>
                <a:t>LESS IS MORE</a:t>
              </a:r>
              <a:endParaRPr lang="zh-CN" altLang="en-US" sz="9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7" name="直接连接符 16"/>
            <p:cNvCxnSpPr>
              <a:stCxn id="14" idx="6"/>
              <a:endCxn id="13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>
              <a:stCxn id="13" idx="2"/>
              <a:endCxn id="14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0034" y="688987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1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ndaardontwer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392906" y="821532"/>
            <a:ext cx="7750969" cy="574465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uFillTx/>
              </a:defRPr>
            </a:pPr>
            <a:r>
              <a:rPr sz="2953" b="1">
                <a:uFill>
                  <a:solidFill/>
                </a:uFill>
              </a:rP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456217" y="1410891"/>
            <a:ext cx="8231568" cy="4790533"/>
          </a:xfrm>
          <a:prstGeom prst="rect">
            <a:avLst/>
          </a:prstGeom>
        </p:spPr>
        <p:txBody>
          <a:bodyPr/>
          <a:lstStyle>
            <a:lvl2pPr marL="562550" indent="-241093">
              <a:spcBef>
                <a:spcPts val="0"/>
              </a:spcBef>
              <a:buClrTx/>
              <a:buChar char=""/>
              <a:defRPr sz="2320"/>
            </a:lvl2pPr>
            <a:lvl3pPr marL="884008" indent="-241093">
              <a:spcBef>
                <a:spcPts val="0"/>
              </a:spcBef>
              <a:buClrTx/>
              <a:buChar char=""/>
              <a:defRPr sz="1969"/>
            </a:lvl3pPr>
            <a:lvl4pPr marL="1205465" indent="-241093">
              <a:spcBef>
                <a:spcPts val="0"/>
              </a:spcBef>
              <a:buClrTx/>
              <a:buChar char=""/>
              <a:defRPr sz="1266"/>
            </a:lvl4pPr>
            <a:lvl5pPr marL="1526922" indent="-241093">
              <a:spcBef>
                <a:spcPts val="0"/>
              </a:spcBef>
              <a:buClrTx/>
              <a:buChar char=""/>
              <a:defRPr sz="984"/>
            </a:lvl5pPr>
          </a:lstStyle>
          <a:p>
            <a:pPr lvl="0">
              <a:defRPr sz="1800">
                <a:uFillTx/>
              </a:defRPr>
            </a:pPr>
            <a:r>
              <a:rPr sz="2672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232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1969">
                <a:uFill>
                  <a:solidFill/>
                </a:uFill>
              </a:rPr>
              <a:t>Body Level Three</a:t>
            </a:r>
          </a:p>
          <a:p>
            <a:pPr lvl="3">
              <a:defRPr>
                <a:uFillTx/>
              </a:defRPr>
            </a:pPr>
            <a:r>
              <a:rPr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984">
                <a:uFill>
                  <a:solidFill/>
                </a:uFill>
              </a:rPr>
              <a:t>Body Level Five</a:t>
            </a:r>
          </a:p>
        </p:txBody>
      </p:sp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466651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3538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67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66700" indent="-266700">
              <a:defRPr/>
            </a:lvl1pPr>
            <a:lvl2pPr marL="539750" indent="-273050">
              <a:defRPr sz="2000"/>
            </a:lvl2pPr>
            <a:lvl3pPr marL="806450" indent="-266700">
              <a:buFont typeface="Calibri" panose="020F0502020204030204" pitchFamily="34" charset="0"/>
              <a:buChar char="□"/>
              <a:defRPr sz="2000"/>
            </a:lvl3pPr>
            <a:lvl4pPr marL="1163638" indent="-265113">
              <a:tabLst/>
              <a:defRPr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92EAF5-5BF4-4DCD-8DFC-DAB76E327E9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6194" name="Picture 2" descr="http://americancollegecricket.com/wp-content/uploads/2010/09/TexasAM1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3" y="6278716"/>
            <a:ext cx="667512" cy="56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6196" name="Picture 4" descr="http://www.interscholarship.com/wp-content/uploads/2012/02/warwick-university-logo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721" y="6278714"/>
            <a:ext cx="676656" cy="60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223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92EAF5-5BF4-4DCD-8DFC-DAB76E327E9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7060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386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92EAF5-5BF4-4DCD-8DFC-DAB76E327E9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3365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92EAF5-5BF4-4DCD-8DFC-DAB76E327E9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867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92EAF5-5BF4-4DCD-8DFC-DAB76E327E9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50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107504" y="647248"/>
            <a:ext cx="8286808" cy="506169"/>
          </a:xfrm>
          <a:prstGeom prst="rect">
            <a:avLst/>
          </a:prstGeom>
        </p:spPr>
        <p:txBody>
          <a:bodyPr/>
          <a:lstStyle>
            <a:lvl1pPr marL="271463" indent="-271463">
              <a:buFont typeface="Wingdings" panose="05000000000000000000" pitchFamily="2" charset="2"/>
              <a:buChar char="Ø"/>
              <a:tabLst>
                <a:tab pos="177800" algn="l"/>
              </a:tabLst>
              <a:defRPr lang="zh-CN" altLang="en-US" sz="2600" kern="120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>
              <a:buFont typeface="Arial" panose="020B0604020202020204" pitchFamily="34" charset="0"/>
              <a:buChar char="•"/>
              <a:defRPr lang="zh-CN" altLang="en-US" sz="2400" smtClean="0">
                <a:latin typeface="Palatino Linotype" panose="02040502050505030304" pitchFamily="18" charset="0"/>
              </a:defRPr>
            </a:lvl2pPr>
            <a:lvl3pPr marL="449263" indent="-354013">
              <a:defRPr lang="zh-CN" altLang="en-US" sz="2000" smtClean="0">
                <a:latin typeface="Palatino Linotype" panose="02040502050505030304" pitchFamily="18" charset="0"/>
              </a:defRPr>
            </a:lvl3pPr>
            <a:lvl4pPr marL="449263" indent="-354013">
              <a:defRPr lang="zh-CN" altLang="en-US" sz="1800" smtClean="0">
                <a:latin typeface="Palatino Linotype" panose="02040502050505030304" pitchFamily="18" charset="0"/>
              </a:defRPr>
            </a:lvl4pPr>
            <a:lvl5pPr marL="449263" indent="-354013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 smtClean="0"/>
              <a:t>Big data is big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2022/3/22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6" name="内容占位符 2"/>
          <p:cNvSpPr>
            <a:spLocks noGrp="1"/>
          </p:cNvSpPr>
          <p:nvPr>
            <p:ph idx="13" hasCustomPrompt="1"/>
          </p:nvPr>
        </p:nvSpPr>
        <p:spPr>
          <a:xfrm>
            <a:off x="23251" y="-87"/>
            <a:ext cx="8286808" cy="47675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zh-CN" altLang="en-US" sz="28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>
              <a:buFont typeface="Arial" panose="020B0604020202020204" pitchFamily="34" charset="0"/>
              <a:buChar char="•"/>
              <a:defRPr lang="zh-CN" altLang="en-US" sz="2400" smtClean="0">
                <a:latin typeface="Palatino Linotype" panose="02040502050505030304" pitchFamily="18" charset="0"/>
              </a:defRPr>
            </a:lvl2pPr>
            <a:lvl3pPr marL="449263" indent="-354013">
              <a:defRPr lang="zh-CN" altLang="en-US" sz="2000" smtClean="0">
                <a:latin typeface="Palatino Linotype" panose="02040502050505030304" pitchFamily="18" charset="0"/>
              </a:defRPr>
            </a:lvl3pPr>
            <a:lvl4pPr marL="449263" indent="-354013">
              <a:defRPr lang="zh-CN" altLang="en-US" sz="1800" smtClean="0">
                <a:latin typeface="Palatino Linotype" panose="02040502050505030304" pitchFamily="18" charset="0"/>
              </a:defRPr>
            </a:lvl4pPr>
            <a:lvl5pPr marL="449263" indent="-354013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 smtClean="0"/>
              <a:t>1.1 Big data</a:t>
            </a:r>
            <a:endParaRPr lang="zh-CN" altLang="en-US" dirty="0" smtClean="0"/>
          </a:p>
        </p:txBody>
      </p:sp>
      <p:sp>
        <p:nvSpPr>
          <p:cNvPr id="27" name="内容占位符 2"/>
          <p:cNvSpPr>
            <a:spLocks noGrp="1"/>
          </p:cNvSpPr>
          <p:nvPr>
            <p:ph idx="14" hasCustomPrompt="1"/>
          </p:nvPr>
        </p:nvSpPr>
        <p:spPr>
          <a:xfrm>
            <a:off x="485304" y="1101785"/>
            <a:ext cx="4446736" cy="3479343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>
              <a:buFont typeface="Arial" panose="020B0604020202020204" pitchFamily="34" charset="0"/>
              <a:buChar char="•"/>
              <a:defRPr lang="zh-CN" altLang="en-US" sz="2400" smtClean="0">
                <a:latin typeface="Palatino Linotype" panose="02040502050505030304" pitchFamily="18" charset="0"/>
              </a:defRPr>
            </a:lvl2pPr>
            <a:lvl3pPr marL="449263" indent="-354013">
              <a:defRPr lang="zh-CN" altLang="en-US" sz="2000" smtClean="0">
                <a:latin typeface="Palatino Linotype" panose="02040502050505030304" pitchFamily="18" charset="0"/>
              </a:defRPr>
            </a:lvl3pPr>
            <a:lvl4pPr marL="449263" indent="-354013">
              <a:defRPr lang="zh-CN" altLang="en-US" sz="1800" smtClean="0">
                <a:latin typeface="Palatino Linotype" panose="02040502050505030304" pitchFamily="18" charset="0"/>
              </a:defRPr>
            </a:lvl4pPr>
            <a:lvl5pPr marL="449263" indent="-354013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 smtClean="0"/>
              <a:t>The data that is big</a:t>
            </a: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92EAF5-5BF4-4DCD-8DFC-DAB76E327E9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4714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92EAF5-5BF4-4DCD-8DFC-DAB76E327E9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7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92EAF5-5BF4-4DCD-8DFC-DAB76E327E9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668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92EAF5-5BF4-4DCD-8DFC-DAB76E327E9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2762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448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448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92EAF5-5BF4-4DCD-8DFC-DAB76E327E9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2186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ver Slid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 bwMode="gray">
          <a:xfrm>
            <a:off x="401637" y="1143000"/>
            <a:ext cx="5694363" cy="838200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0"/>
          </p:nvPr>
        </p:nvSpPr>
        <p:spPr bwMode="gray">
          <a:xfrm>
            <a:off x="401638" y="2209800"/>
            <a:ext cx="5638800" cy="381000"/>
          </a:xfrm>
          <a:prstGeom prst="rect">
            <a:avLst/>
          </a:prstGeom>
        </p:spPr>
        <p:txBody>
          <a:bodyPr vert="horz" lIns="0" tIns="0" rIns="0" bIns="0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824970" y="6449357"/>
            <a:ext cx="4890029" cy="92333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321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928802"/>
            <a:ext cx="9144000" cy="2928958"/>
          </a:xfrm>
          <a:prstGeom prst="rect">
            <a:avLst/>
          </a:prstGeom>
          <a:solidFill>
            <a:srgbClr val="284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9" name="图片 8" descr="TEST.g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720" y="357166"/>
            <a:ext cx="4286280" cy="1034515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3347864" y="5352178"/>
            <a:ext cx="50720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28466A"/>
                </a:solidFill>
              </a:rPr>
              <a:t>Data Mining Lab, </a:t>
            </a:r>
          </a:p>
          <a:p>
            <a:r>
              <a:rPr lang="en-US" altLang="zh-CN" sz="1600" dirty="0" smtClean="0">
                <a:solidFill>
                  <a:srgbClr val="28466A"/>
                </a:solidFill>
              </a:rPr>
              <a:t>Big Data Research Center, UESTC</a:t>
            </a:r>
          </a:p>
          <a:p>
            <a:r>
              <a:rPr lang="en-US" altLang="zh-CN" sz="1600" dirty="0" smtClean="0">
                <a:solidFill>
                  <a:srgbClr val="28466A"/>
                </a:solidFill>
              </a:rPr>
              <a:t>Email</a:t>
            </a:r>
            <a:r>
              <a:rPr lang="zh-CN" altLang="en-US" sz="1600" dirty="0" smtClean="0">
                <a:solidFill>
                  <a:srgbClr val="28466A"/>
                </a:solidFill>
              </a:rPr>
              <a:t>：</a:t>
            </a:r>
            <a:r>
              <a:rPr lang="en-US" altLang="zh-CN" sz="1600" dirty="0" smtClean="0">
                <a:solidFill>
                  <a:srgbClr val="28466A"/>
                </a:solidFill>
              </a:rPr>
              <a:t>junming.shao@gmail.com</a:t>
            </a:r>
          </a:p>
          <a:p>
            <a:r>
              <a:rPr lang="en-US" altLang="zh-CN" sz="1600" dirty="0" smtClean="0">
                <a:solidFill>
                  <a:srgbClr val="28466A"/>
                </a:solidFill>
              </a:rPr>
              <a:t>Http://dm.uestc.edu.cn</a:t>
            </a:r>
          </a:p>
        </p:txBody>
      </p:sp>
      <p:pic>
        <p:nvPicPr>
          <p:cNvPr id="11" name="Picture 2" descr="http://portal.uestc.edu.cn/login/images/login_11.jpg"/>
          <p:cNvPicPr>
            <a:picLocks noChangeAspect="1" noChangeArrowheads="1"/>
          </p:cNvPicPr>
          <p:nvPr userDrawn="1"/>
        </p:nvPicPr>
        <p:blipFill>
          <a:blip r:embed="rId3">
            <a:lum bright="18000" contrast="2000"/>
          </a:blip>
          <a:srcRect/>
          <a:stretch>
            <a:fillRect/>
          </a:stretch>
        </p:blipFill>
        <p:spPr bwMode="auto">
          <a:xfrm>
            <a:off x="5572132" y="357166"/>
            <a:ext cx="3286148" cy="1258126"/>
          </a:xfrm>
          <a:prstGeom prst="rect">
            <a:avLst/>
          </a:prstGeom>
          <a:noFill/>
        </p:spPr>
      </p:pic>
      <p:pic>
        <p:nvPicPr>
          <p:cNvPr id="21" name="Picture 1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0816" y="5286388"/>
            <a:ext cx="1143008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图片 21" descr="logo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2092190" y="5394881"/>
            <a:ext cx="1004735" cy="100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4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699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2022/3/22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9331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2022/3/22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110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2022/3/22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4750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2022/3/22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4713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2022/3/22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矩形 4"/>
          <p:cNvSpPr/>
          <p:nvPr userDrawn="1"/>
        </p:nvSpPr>
        <p:spPr bwMode="auto">
          <a:xfrm>
            <a:off x="4824000" y="3258000"/>
            <a:ext cx="4320000" cy="3600000"/>
          </a:xfrm>
          <a:prstGeom prst="rect">
            <a:avLst/>
          </a:prstGeom>
          <a:blipFill dpi="0" rotWithShape="1">
            <a:blip r:embed="rId2">
              <a:alphaModFix amt="14000"/>
            </a:blip>
            <a:srcRect/>
            <a:tile tx="0" ty="0" sx="100000" sy="100000" flip="y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</a:pPr>
            <a:endParaRPr lang="zh-CN" altLang="en-US" smtClean="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5253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2022/3/22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5638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2022/3/22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7263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0034" y="688987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2022/3/22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1279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1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2022/3/22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0048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FC8A0-E5C6-4166-80A3-05C146AAD18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2022/3/22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CFBB-F71B-42AB-997E-5C3584E065E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6"/>
          <p:cNvSpPr/>
          <p:nvPr userDrawn="1"/>
        </p:nvSpPr>
        <p:spPr bwMode="auto">
          <a:xfrm>
            <a:off x="4824000" y="3258000"/>
            <a:ext cx="4320000" cy="3600000"/>
          </a:xfrm>
          <a:prstGeom prst="rect">
            <a:avLst/>
          </a:prstGeom>
          <a:blipFill dpi="0" rotWithShape="1">
            <a:blip r:embed="rId2">
              <a:alphaModFix amt="14000"/>
            </a:blip>
            <a:srcRect/>
            <a:tile tx="0" ty="0" sx="100000" sy="100000" flip="y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</a:pPr>
            <a:endParaRPr lang="zh-CN" altLang="en-US" smtClean="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1431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3646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836712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68345" y="476673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6381328"/>
            <a:ext cx="9144000" cy="476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0"/>
          </p:nvPr>
        </p:nvSpPr>
        <p:spPr>
          <a:xfrm>
            <a:off x="179388" y="115890"/>
            <a:ext cx="4248150" cy="649287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内容占位符 26"/>
          <p:cNvSpPr>
            <a:spLocks noGrp="1"/>
          </p:cNvSpPr>
          <p:nvPr>
            <p:ph sz="quarter" idx="11"/>
          </p:nvPr>
        </p:nvSpPr>
        <p:spPr>
          <a:xfrm>
            <a:off x="139381" y="1168623"/>
            <a:ext cx="7394255" cy="3410717"/>
          </a:xfrm>
          <a:prstGeom prst="rect">
            <a:avLst/>
          </a:prstGeom>
        </p:spPr>
        <p:txBody>
          <a:bodyPr/>
          <a:lstStyle>
            <a:lvl1pPr>
              <a:buNone/>
              <a:defRPr sz="1800" baseline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43743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836712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68345" y="476673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6381328"/>
            <a:ext cx="9144000" cy="476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0"/>
          </p:nvPr>
        </p:nvSpPr>
        <p:spPr>
          <a:xfrm>
            <a:off x="179388" y="115890"/>
            <a:ext cx="4248150" cy="649287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内容占位符 26"/>
          <p:cNvSpPr>
            <a:spLocks noGrp="1"/>
          </p:cNvSpPr>
          <p:nvPr>
            <p:ph sz="quarter" idx="11"/>
          </p:nvPr>
        </p:nvSpPr>
        <p:spPr>
          <a:xfrm>
            <a:off x="139381" y="1168623"/>
            <a:ext cx="7394255" cy="3410717"/>
          </a:xfrm>
          <a:prstGeom prst="rect">
            <a:avLst/>
          </a:prstGeom>
        </p:spPr>
        <p:txBody>
          <a:bodyPr/>
          <a:lstStyle>
            <a:lvl1pPr>
              <a:buNone/>
              <a:defRPr sz="1800" baseline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669909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836712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68345" y="476673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6381328"/>
            <a:ext cx="9144000" cy="476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0"/>
          </p:nvPr>
        </p:nvSpPr>
        <p:spPr>
          <a:xfrm>
            <a:off x="179388" y="115890"/>
            <a:ext cx="4248150" cy="649287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内容占位符 26"/>
          <p:cNvSpPr>
            <a:spLocks noGrp="1"/>
          </p:cNvSpPr>
          <p:nvPr>
            <p:ph sz="quarter" idx="11"/>
          </p:nvPr>
        </p:nvSpPr>
        <p:spPr>
          <a:xfrm>
            <a:off x="139381" y="1168623"/>
            <a:ext cx="7394255" cy="3410717"/>
          </a:xfrm>
          <a:prstGeom prst="rect">
            <a:avLst/>
          </a:prstGeom>
        </p:spPr>
        <p:txBody>
          <a:bodyPr/>
          <a:lstStyle>
            <a:lvl1pPr>
              <a:buNone/>
              <a:defRPr sz="1800" baseline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3831751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836712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68345" y="476673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6381328"/>
            <a:ext cx="9144000" cy="476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0"/>
          </p:nvPr>
        </p:nvSpPr>
        <p:spPr>
          <a:xfrm>
            <a:off x="179388" y="115890"/>
            <a:ext cx="4248150" cy="649287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内容占位符 26"/>
          <p:cNvSpPr>
            <a:spLocks noGrp="1"/>
          </p:cNvSpPr>
          <p:nvPr>
            <p:ph sz="quarter" idx="11"/>
          </p:nvPr>
        </p:nvSpPr>
        <p:spPr>
          <a:xfrm>
            <a:off x="139381" y="1168623"/>
            <a:ext cx="7394255" cy="3410717"/>
          </a:xfrm>
          <a:prstGeom prst="rect">
            <a:avLst/>
          </a:prstGeom>
        </p:spPr>
        <p:txBody>
          <a:bodyPr/>
          <a:lstStyle>
            <a:lvl1pPr>
              <a:buNone/>
              <a:defRPr sz="1800" baseline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408824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836712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68345" y="476673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6381328"/>
            <a:ext cx="9144000" cy="476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0"/>
          </p:nvPr>
        </p:nvSpPr>
        <p:spPr>
          <a:xfrm>
            <a:off x="179388" y="115890"/>
            <a:ext cx="4248150" cy="649287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内容占位符 26"/>
          <p:cNvSpPr>
            <a:spLocks noGrp="1"/>
          </p:cNvSpPr>
          <p:nvPr>
            <p:ph sz="quarter" idx="11"/>
          </p:nvPr>
        </p:nvSpPr>
        <p:spPr>
          <a:xfrm>
            <a:off x="139381" y="1168623"/>
            <a:ext cx="7394255" cy="3410717"/>
          </a:xfrm>
          <a:prstGeom prst="rect">
            <a:avLst/>
          </a:prstGeom>
        </p:spPr>
        <p:txBody>
          <a:bodyPr/>
          <a:lstStyle>
            <a:lvl1pPr>
              <a:buNone/>
              <a:defRPr sz="1800" baseline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861851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836712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68345" y="476673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6381328"/>
            <a:ext cx="9144000" cy="476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0"/>
          </p:nvPr>
        </p:nvSpPr>
        <p:spPr>
          <a:xfrm>
            <a:off x="179388" y="115890"/>
            <a:ext cx="4248150" cy="649287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内容占位符 26"/>
          <p:cNvSpPr>
            <a:spLocks noGrp="1"/>
          </p:cNvSpPr>
          <p:nvPr>
            <p:ph sz="quarter" idx="11"/>
          </p:nvPr>
        </p:nvSpPr>
        <p:spPr>
          <a:xfrm>
            <a:off x="139381" y="1168623"/>
            <a:ext cx="7394255" cy="3410717"/>
          </a:xfrm>
          <a:prstGeom prst="rect">
            <a:avLst/>
          </a:prstGeom>
        </p:spPr>
        <p:txBody>
          <a:bodyPr/>
          <a:lstStyle>
            <a:lvl1pPr>
              <a:buNone/>
              <a:defRPr sz="1800" baseline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72090388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836712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68345" y="476673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6381328"/>
            <a:ext cx="9144000" cy="476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0"/>
          </p:nvPr>
        </p:nvSpPr>
        <p:spPr>
          <a:xfrm>
            <a:off x="179388" y="115890"/>
            <a:ext cx="4248150" cy="649287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内容占位符 26"/>
          <p:cNvSpPr>
            <a:spLocks noGrp="1"/>
          </p:cNvSpPr>
          <p:nvPr>
            <p:ph sz="quarter" idx="11"/>
          </p:nvPr>
        </p:nvSpPr>
        <p:spPr>
          <a:xfrm>
            <a:off x="139381" y="1168623"/>
            <a:ext cx="7394255" cy="3410717"/>
          </a:xfrm>
          <a:prstGeom prst="rect">
            <a:avLst/>
          </a:prstGeom>
        </p:spPr>
        <p:txBody>
          <a:bodyPr/>
          <a:lstStyle>
            <a:lvl1pPr>
              <a:buNone/>
              <a:defRPr sz="1800" baseline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658366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836712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68345" y="476673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6381328"/>
            <a:ext cx="9144000" cy="476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0"/>
          </p:nvPr>
        </p:nvSpPr>
        <p:spPr>
          <a:xfrm>
            <a:off x="179388" y="115890"/>
            <a:ext cx="4248150" cy="649287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内容占位符 26"/>
          <p:cNvSpPr>
            <a:spLocks noGrp="1"/>
          </p:cNvSpPr>
          <p:nvPr>
            <p:ph sz="quarter" idx="11"/>
          </p:nvPr>
        </p:nvSpPr>
        <p:spPr>
          <a:xfrm>
            <a:off x="139381" y="1168623"/>
            <a:ext cx="7394255" cy="3410717"/>
          </a:xfrm>
          <a:prstGeom prst="rect">
            <a:avLst/>
          </a:prstGeom>
        </p:spPr>
        <p:txBody>
          <a:bodyPr/>
          <a:lstStyle>
            <a:lvl1pPr>
              <a:buNone/>
              <a:defRPr sz="1800" baseline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297398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836712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68345" y="476673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6381328"/>
            <a:ext cx="9144000" cy="476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0"/>
          </p:nvPr>
        </p:nvSpPr>
        <p:spPr>
          <a:xfrm>
            <a:off x="179388" y="115890"/>
            <a:ext cx="4248150" cy="649287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内容占位符 26"/>
          <p:cNvSpPr>
            <a:spLocks noGrp="1"/>
          </p:cNvSpPr>
          <p:nvPr>
            <p:ph sz="quarter" idx="11"/>
          </p:nvPr>
        </p:nvSpPr>
        <p:spPr>
          <a:xfrm>
            <a:off x="139381" y="1168623"/>
            <a:ext cx="7394255" cy="3410717"/>
          </a:xfrm>
          <a:prstGeom prst="rect">
            <a:avLst/>
          </a:prstGeom>
        </p:spPr>
        <p:txBody>
          <a:bodyPr/>
          <a:lstStyle>
            <a:lvl1pPr>
              <a:buNone/>
              <a:defRPr sz="1800" baseline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2584514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836712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68345" y="476673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6381328"/>
            <a:ext cx="9144000" cy="476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0"/>
          </p:nvPr>
        </p:nvSpPr>
        <p:spPr>
          <a:xfrm>
            <a:off x="179388" y="115890"/>
            <a:ext cx="4248150" cy="649287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内容占位符 26"/>
          <p:cNvSpPr>
            <a:spLocks noGrp="1"/>
          </p:cNvSpPr>
          <p:nvPr>
            <p:ph sz="quarter" idx="11"/>
          </p:nvPr>
        </p:nvSpPr>
        <p:spPr>
          <a:xfrm>
            <a:off x="139381" y="1168623"/>
            <a:ext cx="7394255" cy="3410717"/>
          </a:xfrm>
          <a:prstGeom prst="rect">
            <a:avLst/>
          </a:prstGeom>
        </p:spPr>
        <p:txBody>
          <a:bodyPr/>
          <a:lstStyle>
            <a:lvl1pPr>
              <a:buNone/>
              <a:defRPr sz="1800" baseline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7514308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836712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68345" y="476673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6381328"/>
            <a:ext cx="9144000" cy="476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0"/>
          </p:nvPr>
        </p:nvSpPr>
        <p:spPr>
          <a:xfrm>
            <a:off x="179388" y="115890"/>
            <a:ext cx="4248150" cy="649287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内容占位符 26"/>
          <p:cNvSpPr>
            <a:spLocks noGrp="1"/>
          </p:cNvSpPr>
          <p:nvPr>
            <p:ph sz="quarter" idx="11"/>
          </p:nvPr>
        </p:nvSpPr>
        <p:spPr>
          <a:xfrm>
            <a:off x="139381" y="1168623"/>
            <a:ext cx="7394255" cy="3410717"/>
          </a:xfrm>
          <a:prstGeom prst="rect">
            <a:avLst/>
          </a:prstGeom>
        </p:spPr>
        <p:txBody>
          <a:bodyPr/>
          <a:lstStyle>
            <a:lvl1pPr>
              <a:buNone/>
              <a:defRPr sz="1800" baseline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6437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836712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68345" y="476673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6381328"/>
            <a:ext cx="9144000" cy="476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0"/>
          </p:nvPr>
        </p:nvSpPr>
        <p:spPr>
          <a:xfrm>
            <a:off x="179388" y="115890"/>
            <a:ext cx="4248150" cy="649287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内容占位符 26"/>
          <p:cNvSpPr>
            <a:spLocks noGrp="1"/>
          </p:cNvSpPr>
          <p:nvPr>
            <p:ph sz="quarter" idx="11"/>
          </p:nvPr>
        </p:nvSpPr>
        <p:spPr>
          <a:xfrm>
            <a:off x="139381" y="1168623"/>
            <a:ext cx="7394255" cy="3410717"/>
          </a:xfrm>
          <a:prstGeom prst="rect">
            <a:avLst/>
          </a:prstGeom>
        </p:spPr>
        <p:txBody>
          <a:bodyPr/>
          <a:lstStyle>
            <a:lvl1pPr>
              <a:buNone/>
              <a:defRPr sz="1800" baseline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608456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7815A-162B-4AE0-A79F-FEF9A245BB30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9" r:id="rId12"/>
    <p:sldLayoutId id="2147483729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09600"/>
            <a:ext cx="8229600" cy="80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524000"/>
            <a:ext cx="8229600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5F5F5F"/>
                </a:solidFill>
                <a:cs typeface="Geneva" charset="0"/>
              </a:defRPr>
            </a:lvl1pPr>
          </a:lstStyle>
          <a:p>
            <a:fld id="{0A92EAF5-5BF4-4DCD-8DFC-DAB76E327E9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31" name="Text Box 10"/>
          <p:cNvSpPr txBox="1">
            <a:spLocks noChangeArrowheads="1"/>
          </p:cNvSpPr>
          <p:nvPr/>
        </p:nvSpPr>
        <p:spPr bwMode="auto">
          <a:xfrm>
            <a:off x="4876800" y="98425"/>
            <a:ext cx="419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Genev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Genev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Genev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Geneva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endParaRPr lang="en-US" sz="2000" smtClean="0">
              <a:solidFill>
                <a:srgbClr val="FFFFFF"/>
              </a:solidFill>
            </a:endParaRPr>
          </a:p>
        </p:txBody>
      </p:sp>
      <p:sp>
        <p:nvSpPr>
          <p:cNvPr id="1033" name="Rectangle 7"/>
          <p:cNvSpPr>
            <a:spLocks noChangeArrowheads="1"/>
          </p:cNvSpPr>
          <p:nvPr/>
        </p:nvSpPr>
        <p:spPr bwMode="auto">
          <a:xfrm>
            <a:off x="5498391" y="125413"/>
            <a:ext cx="322492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2000" dirty="0" smtClean="0">
                <a:solidFill>
                  <a:srgbClr val="000000"/>
                </a:solidFill>
                <a:latin typeface="Arial Black" panose="020B0A04020102020204" pitchFamily="34" charset="0"/>
              </a:rPr>
              <a:t>Sampling for Big Data</a:t>
            </a:r>
          </a:p>
          <a:p>
            <a:pPr algn="r"/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435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Arial Black" panose="020B0A04020102020204" pitchFamily="34" charset="0"/>
          <a:ea typeface="Arial Black" panose="020B0A04020102020204" pitchFamily="34" charset="0"/>
          <a:cs typeface="Arial Black" panose="020B0A040201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ヒラギノ角ゴ Pro W3" charset="0"/>
          <a:cs typeface="Geneva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ヒラギノ角ゴ Pro W3" charset="0"/>
          <a:cs typeface="Geneva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ヒラギノ角ゴ Pro W3" charset="0"/>
          <a:cs typeface="Geneva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ヒラギノ角ゴ Pro W3" charset="0"/>
          <a:cs typeface="Geneva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100000"/>
        <a:buFont typeface="Calibri" panose="020F0502020204030204" pitchFamily="34" charset="0"/>
        <a:buChar char="◊"/>
        <a:defRPr sz="2200">
          <a:solidFill>
            <a:schemeClr val="tx2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2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2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2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2022/3/22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77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1.PNG"/><Relationship Id="rId3" Type="http://schemas.openxmlformats.org/officeDocument/2006/relationships/image" Target="../media/image370.png"/><Relationship Id="rId7" Type="http://schemas.openxmlformats.org/officeDocument/2006/relationships/image" Target="../media/image9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1.PNG"/><Relationship Id="rId11" Type="http://schemas.openxmlformats.org/officeDocument/2006/relationships/image" Target="../media/image101.png"/><Relationship Id="rId5" Type="http://schemas.openxmlformats.org/officeDocument/2006/relationships/image" Target="../media/image941.png"/><Relationship Id="rId10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98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"/><Relationship Id="rId2" Type="http://schemas.openxmlformats.org/officeDocument/2006/relationships/image" Target="../media/image38.t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tif"/><Relationship Id="rId5" Type="http://schemas.openxmlformats.org/officeDocument/2006/relationships/image" Target="../media/image41.tif"/><Relationship Id="rId4" Type="http://schemas.openxmlformats.org/officeDocument/2006/relationships/image" Target="../media/image40.t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tif"/><Relationship Id="rId3" Type="http://schemas.openxmlformats.org/officeDocument/2006/relationships/image" Target="../media/image53.tif"/><Relationship Id="rId7" Type="http://schemas.openxmlformats.org/officeDocument/2006/relationships/image" Target="../media/image57.tif"/><Relationship Id="rId2" Type="http://schemas.openxmlformats.org/officeDocument/2006/relationships/image" Target="../media/image52.t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tif"/><Relationship Id="rId5" Type="http://schemas.openxmlformats.org/officeDocument/2006/relationships/image" Target="../media/image55.tif"/><Relationship Id="rId4" Type="http://schemas.openxmlformats.org/officeDocument/2006/relationships/image" Target="../media/image54.t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0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0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/>
          <p:cNvSpPr txBox="1"/>
          <p:nvPr/>
        </p:nvSpPr>
        <p:spPr>
          <a:xfrm>
            <a:off x="467544" y="2636912"/>
            <a:ext cx="81369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prstClr val="white"/>
                </a:solidFill>
                <a:latin typeface="Ebrima" pitchFamily="2" charset="0"/>
                <a:cs typeface="Ebrima" pitchFamily="2" charset="0"/>
              </a:rPr>
              <a:t>Big Data Analytics and Mining </a:t>
            </a:r>
          </a:p>
          <a:p>
            <a:pPr algn="ctr"/>
            <a:endParaRPr lang="en-US" altLang="zh-CN" sz="2800" b="1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algn="ctr"/>
            <a:r>
              <a:rPr lang="en-US" altLang="zh-CN" sz="28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Junming Shao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75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818029"/>
            <a:ext cx="3005159" cy="6667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608364"/>
            <a:ext cx="5253076" cy="10620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2924944"/>
            <a:ext cx="2790845" cy="93345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880" y="2780928"/>
            <a:ext cx="5000662" cy="388622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95536" y="249714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0070C0"/>
                </a:solidFill>
              </a:rPr>
              <a:t>Example 2</a:t>
            </a:r>
            <a:endParaRPr lang="zh-CN" alt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89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64331" y="1234197"/>
            <a:ext cx="8496944" cy="506169"/>
          </a:xfrm>
        </p:spPr>
        <p:txBody>
          <a:bodyPr/>
          <a:lstStyle/>
          <a:p>
            <a:pPr marL="95250" lvl="1" indent="0">
              <a:buNone/>
            </a:pPr>
            <a:r>
              <a:rPr lang="en-US" altLang="zh-CN" b="1" dirty="0" smtClean="0"/>
              <a:t>Ideas:</a:t>
            </a:r>
          </a:p>
          <a:p>
            <a:pPr lvl="1"/>
            <a:r>
              <a:rPr lang="en-US" altLang="zh-CN" dirty="0" smtClean="0"/>
              <a:t>Accept </a:t>
            </a:r>
            <a:r>
              <a:rPr lang="en-US" altLang="zh-CN" dirty="0"/>
              <a:t>the samples in the region under the graph of its density </a:t>
            </a:r>
            <a:r>
              <a:rPr lang="en-US" altLang="zh-CN" dirty="0" smtClean="0"/>
              <a:t>function</a:t>
            </a:r>
            <a:r>
              <a:rPr lang="en-US" altLang="zh-CN" dirty="0"/>
              <a:t> </a:t>
            </a:r>
            <a:r>
              <a:rPr lang="en-US" altLang="zh-CN" dirty="0" smtClean="0"/>
              <a:t>and reject others</a:t>
            </a:r>
          </a:p>
          <a:p>
            <a:pPr lvl="1"/>
            <a:endParaRPr lang="en-US" altLang="zh-CN" dirty="0" smtClean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5" y="4005064"/>
            <a:ext cx="5507923" cy="2276872"/>
          </a:xfrm>
          <a:prstGeom prst="rect">
            <a:avLst/>
          </a:prstGeom>
        </p:spPr>
      </p:pic>
      <p:cxnSp>
        <p:nvCxnSpPr>
          <p:cNvPr id="14" name="直接箭头连接符 13"/>
          <p:cNvCxnSpPr>
            <a:stCxn id="15" idx="2"/>
          </p:cNvCxnSpPr>
          <p:nvPr/>
        </p:nvCxnSpPr>
        <p:spPr>
          <a:xfrm flipH="1">
            <a:off x="3329328" y="4084664"/>
            <a:ext cx="189288" cy="6404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889168" y="3684554"/>
            <a:ext cx="3258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Proposal distribution Q(x) </a:t>
            </a:r>
            <a:endParaRPr lang="zh-CN" altLang="en-US" sz="2000" b="1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3501008"/>
            <a:ext cx="3353171" cy="2507927"/>
          </a:xfrm>
          <a:prstGeom prst="rect">
            <a:avLst/>
          </a:prstGeom>
        </p:spPr>
      </p:pic>
      <p:sp>
        <p:nvSpPr>
          <p:cNvPr id="8" name="内容占位符 2"/>
          <p:cNvSpPr>
            <a:spLocks noGrp="1"/>
          </p:cNvSpPr>
          <p:nvPr>
            <p:ph idx="13"/>
          </p:nvPr>
        </p:nvSpPr>
        <p:spPr>
          <a:xfrm>
            <a:off x="317640" y="359953"/>
            <a:ext cx="8286808" cy="476759"/>
          </a:xfrm>
        </p:spPr>
        <p:txBody>
          <a:bodyPr/>
          <a:lstStyle/>
          <a:p>
            <a:pPr algn="ctr"/>
            <a:r>
              <a:rPr lang="en-US" altLang="zh-CN" sz="3200" b="1" dirty="0" smtClean="0">
                <a:solidFill>
                  <a:srgbClr val="0036A2"/>
                </a:solidFill>
                <a:latin typeface="Arial" charset="0"/>
              </a:rPr>
              <a:t>Rejection Sampling</a:t>
            </a:r>
            <a:endParaRPr lang="en-US" altLang="zh-CN" sz="3200" b="1" dirty="0">
              <a:solidFill>
                <a:srgbClr val="0036A2"/>
              </a:solidFill>
              <a:latin typeface="Arial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15816" y="6247212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Acceptance ratio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)/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72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269990"/>
            <a:ext cx="3240360" cy="27269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3212977"/>
            <a:ext cx="3784281" cy="295232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67544" y="119675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0070C0"/>
                </a:solidFill>
              </a:rPr>
              <a:t>Examples </a:t>
            </a:r>
            <a:endParaRPr lang="zh-CN" altLang="en-US" sz="2400" b="1" dirty="0">
              <a:solidFill>
                <a:srgbClr val="0070C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6" y="3202746"/>
            <a:ext cx="4420581" cy="266429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020272" y="386104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Beta Distribution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574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07504" y="1338655"/>
            <a:ext cx="9036496" cy="506169"/>
          </a:xfrm>
        </p:spPr>
        <p:txBody>
          <a:bodyPr/>
          <a:lstStyle/>
          <a:p>
            <a:pPr lvl="1"/>
            <a:r>
              <a:rPr lang="en-US" altLang="zh-CN" dirty="0" smtClean="0"/>
              <a:t>Proposal distribution q(x) should always </a:t>
            </a:r>
            <a:r>
              <a:rPr lang="en-US" altLang="zh-CN" b="1" dirty="0" smtClean="0"/>
              <a:t>covers</a:t>
            </a:r>
            <a:r>
              <a:rPr lang="en-US" altLang="zh-CN" dirty="0" smtClean="0"/>
              <a:t> the target distribution p(x).  </a:t>
            </a:r>
            <a:r>
              <a:rPr lang="en-US" altLang="zh-CN" dirty="0" smtClean="0">
                <a:sym typeface="Wingdings" panose="05000000000000000000" pitchFamily="2" charset="2"/>
              </a:rPr>
              <a:t>  </a:t>
            </a:r>
            <a:r>
              <a:rPr lang="en-US" altLang="zh-CN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Possible?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3"/>
          </p:nvPr>
        </p:nvSpPr>
        <p:spPr>
          <a:xfrm>
            <a:off x="317640" y="359953"/>
            <a:ext cx="8574840" cy="476759"/>
          </a:xfrm>
        </p:spPr>
        <p:txBody>
          <a:bodyPr/>
          <a:lstStyle/>
          <a:p>
            <a:pPr algn="ctr"/>
            <a:r>
              <a:rPr lang="en-US" altLang="zh-CN" sz="3200" b="1" dirty="0" smtClean="0">
                <a:solidFill>
                  <a:srgbClr val="0036A2"/>
                </a:solidFill>
                <a:latin typeface="Arial" charset="0"/>
              </a:rPr>
              <a:t>Region Construction: Proposal Distribution</a:t>
            </a:r>
            <a:endParaRPr lang="en-US" altLang="zh-CN" sz="3200" b="1" dirty="0">
              <a:solidFill>
                <a:srgbClr val="0036A2"/>
              </a:solidFill>
              <a:latin typeface="Arial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356992"/>
            <a:ext cx="5507923" cy="2276872"/>
          </a:xfrm>
          <a:prstGeom prst="rect">
            <a:avLst/>
          </a:prstGeom>
        </p:spPr>
      </p:pic>
      <p:cxnSp>
        <p:nvCxnSpPr>
          <p:cNvPr id="9" name="直接箭头连接符 8"/>
          <p:cNvCxnSpPr>
            <a:stCxn id="10" idx="2"/>
          </p:cNvCxnSpPr>
          <p:nvPr/>
        </p:nvCxnSpPr>
        <p:spPr>
          <a:xfrm flipH="1">
            <a:off x="4755369" y="3436592"/>
            <a:ext cx="189288" cy="6404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315209" y="3036482"/>
            <a:ext cx="3258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Proposal distribution Q(x) </a:t>
            </a:r>
            <a:endParaRPr lang="zh-CN" altLang="en-US" sz="2000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4572000" y="5502071"/>
            <a:ext cx="2615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</a:rPr>
              <a:t>Big positive number M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cxnSp>
        <p:nvCxnSpPr>
          <p:cNvPr id="12" name="直接箭头连接符 11"/>
          <p:cNvCxnSpPr>
            <a:stCxn id="11" idx="0"/>
          </p:cNvCxnSpPr>
          <p:nvPr/>
        </p:nvCxnSpPr>
        <p:spPr>
          <a:xfrm flipH="1" flipV="1">
            <a:off x="4572000" y="4365104"/>
            <a:ext cx="1307977" cy="1136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23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07504" y="1338655"/>
            <a:ext cx="9036496" cy="506169"/>
          </a:xfrm>
        </p:spPr>
        <p:txBody>
          <a:bodyPr/>
          <a:lstStyle/>
          <a:p>
            <a:pPr lvl="1"/>
            <a:r>
              <a:rPr lang="en-US" altLang="zh-CN" dirty="0" smtClean="0"/>
              <a:t>Proposal distribution q(x) should always </a:t>
            </a:r>
            <a:r>
              <a:rPr lang="en-US" altLang="zh-CN" b="1" dirty="0" smtClean="0"/>
              <a:t>covers</a:t>
            </a:r>
            <a:r>
              <a:rPr lang="en-US" altLang="zh-CN" dirty="0" smtClean="0"/>
              <a:t> the target distribution p(x).  </a:t>
            </a:r>
            <a:r>
              <a:rPr lang="en-US" altLang="zh-CN" dirty="0" smtClean="0">
                <a:sym typeface="Wingdings" panose="05000000000000000000" pitchFamily="2" charset="2"/>
              </a:rPr>
              <a:t>  magnify q(x)</a:t>
            </a:r>
            <a:endParaRPr lang="en-US" altLang="zh-CN" dirty="0" smtClean="0"/>
          </a:p>
          <a:p>
            <a:pPr lvl="1"/>
            <a:r>
              <a:rPr lang="en-US" altLang="zh-CN" b="1" dirty="0" smtClean="0"/>
              <a:t>What would happen?</a:t>
            </a:r>
          </a:p>
          <a:p>
            <a:pPr lvl="1"/>
            <a:endParaRPr lang="en-US" altLang="zh-CN" b="1" dirty="0">
              <a:solidFill>
                <a:srgbClr val="C00000"/>
              </a:solidFill>
            </a:endParaRPr>
          </a:p>
          <a:p>
            <a:pPr lvl="1"/>
            <a:endParaRPr lang="en-US" altLang="zh-CN" b="1" dirty="0" smtClean="0">
              <a:solidFill>
                <a:srgbClr val="C00000"/>
              </a:solidFill>
            </a:endParaRPr>
          </a:p>
          <a:p>
            <a:pPr lvl="1"/>
            <a:endParaRPr lang="en-US" altLang="zh-CN" b="1" dirty="0">
              <a:solidFill>
                <a:srgbClr val="C00000"/>
              </a:solidFill>
            </a:endParaRPr>
          </a:p>
          <a:p>
            <a:pPr lvl="1"/>
            <a:endParaRPr lang="en-US" altLang="zh-CN" b="1" dirty="0" smtClean="0">
              <a:solidFill>
                <a:srgbClr val="C00000"/>
              </a:solidFill>
            </a:endParaRPr>
          </a:p>
          <a:p>
            <a:pPr marL="95250" lvl="1" indent="0">
              <a:buNone/>
            </a:pPr>
            <a:r>
              <a:rPr lang="en-US" altLang="zh-CN" b="1" dirty="0" smtClean="0">
                <a:solidFill>
                  <a:srgbClr val="C00000"/>
                </a:solidFill>
              </a:rPr>
              <a:t>	Choice of q(x) matters!</a:t>
            </a:r>
            <a:endParaRPr lang="en-US" altLang="zh-CN" b="1" dirty="0" smtClean="0"/>
          </a:p>
          <a:p>
            <a:endParaRPr lang="en-US" altLang="zh-CN" sz="1400" dirty="0" smtClean="0"/>
          </a:p>
          <a:p>
            <a:r>
              <a:rPr lang="en-US" altLang="zh-CN" dirty="0" smtClean="0"/>
              <a:t>*Adaptive reject sampling</a:t>
            </a:r>
          </a:p>
          <a:p>
            <a:pPr lvl="1"/>
            <a:r>
              <a:rPr lang="en-US" altLang="zh-CN" dirty="0" smtClean="0"/>
              <a:t>Adaptive construct q(x) by p(x),</a:t>
            </a:r>
          </a:p>
          <a:p>
            <a:pPr marL="95250" lvl="1" indent="0">
              <a:buNone/>
            </a:pPr>
            <a:r>
              <a:rPr lang="en-US" altLang="zh-CN" dirty="0" smtClean="0"/>
              <a:t>     if p(x) is log-concave 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2632065"/>
            <a:ext cx="4584023" cy="15262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443" y="4509120"/>
            <a:ext cx="3480663" cy="2122040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>
            <p:ph idx="13"/>
          </p:nvPr>
        </p:nvSpPr>
        <p:spPr>
          <a:xfrm>
            <a:off x="317640" y="359953"/>
            <a:ext cx="8574840" cy="476759"/>
          </a:xfrm>
        </p:spPr>
        <p:txBody>
          <a:bodyPr/>
          <a:lstStyle/>
          <a:p>
            <a:pPr algn="ctr"/>
            <a:r>
              <a:rPr lang="en-US" altLang="zh-CN" sz="3200" b="1" dirty="0" smtClean="0">
                <a:solidFill>
                  <a:srgbClr val="0036A2"/>
                </a:solidFill>
                <a:latin typeface="Arial" charset="0"/>
              </a:rPr>
              <a:t>Region Construction: Proposal Distribution</a:t>
            </a:r>
            <a:endParaRPr lang="en-US" altLang="zh-CN" sz="3200" b="1" dirty="0">
              <a:solidFill>
                <a:srgbClr val="0036A2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795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836712"/>
            <a:ext cx="7472417" cy="303373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39552" y="188640"/>
            <a:ext cx="19485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/>
              <a:t>log-concave</a:t>
            </a:r>
            <a:endParaRPr lang="zh-CN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51" y="3995299"/>
            <a:ext cx="3357696" cy="266429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2" y="3870447"/>
            <a:ext cx="4110223" cy="282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17640" y="1194639"/>
            <a:ext cx="8646848" cy="1082233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 smtClean="0">
                <a:solidFill>
                  <a:srgbClr val="0000FF"/>
                </a:solidFill>
              </a:rPr>
              <a:t>Basic Idea: </a:t>
            </a:r>
            <a:r>
              <a:rPr lang="en-US" altLang="zh-CN" dirty="0" smtClean="0"/>
              <a:t>Not reject but </a:t>
            </a:r>
            <a:r>
              <a:rPr lang="en-US" altLang="zh-CN" b="1" dirty="0" smtClean="0"/>
              <a:t>assign weight </a:t>
            </a:r>
            <a:r>
              <a:rPr lang="en-US" altLang="zh-CN" dirty="0" smtClean="0"/>
              <a:t>to each instance so </a:t>
            </a:r>
            <a:r>
              <a:rPr lang="en-US" altLang="zh-CN" dirty="0"/>
              <a:t>that the correct distribution is </a:t>
            </a:r>
            <a:r>
              <a:rPr lang="en-US" altLang="zh-CN" dirty="0" smtClean="0"/>
              <a:t>targeted.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899592" y="2564904"/>
                <a:ext cx="7128792" cy="33625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𝑑𝑋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𝑠𝑎𝑚𝑝𝑙𝑒𝑑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𝑓𝑟𝑜𝑚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𝑑𝑋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𝑠𝑎𝑚𝑝𝑙𝑒𝑑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𝑓𝑟𝑜𝑚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2564904"/>
                <a:ext cx="7128792" cy="3362524"/>
              </a:xfrm>
              <a:prstGeom prst="rect">
                <a:avLst/>
              </a:prstGeom>
              <a:blipFill rotWithShape="0">
                <a:blip r:embed="rId3"/>
                <a:stretch>
                  <a:fillRect l="-1540" r="-130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内容占位符 2"/>
          <p:cNvSpPr>
            <a:spLocks noGrp="1"/>
          </p:cNvSpPr>
          <p:nvPr>
            <p:ph idx="13"/>
          </p:nvPr>
        </p:nvSpPr>
        <p:spPr>
          <a:xfrm>
            <a:off x="317640" y="359953"/>
            <a:ext cx="8574840" cy="476759"/>
          </a:xfrm>
        </p:spPr>
        <p:txBody>
          <a:bodyPr/>
          <a:lstStyle/>
          <a:p>
            <a:pPr algn="ctr"/>
            <a:r>
              <a:rPr lang="en-US" altLang="zh-CN" sz="3200" b="1" dirty="0" smtClean="0">
                <a:solidFill>
                  <a:srgbClr val="0036A2"/>
                </a:solidFill>
                <a:latin typeface="Arial" charset="0"/>
              </a:rPr>
              <a:t>Importance Sampling</a:t>
            </a:r>
            <a:endParaRPr lang="en-US" altLang="zh-CN" sz="3200" b="1" dirty="0">
              <a:solidFill>
                <a:srgbClr val="0036A2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09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1"/>
          <p:cNvSpPr>
            <a:spLocks noGrp="1"/>
          </p:cNvSpPr>
          <p:nvPr>
            <p:ph idx="1"/>
          </p:nvPr>
        </p:nvSpPr>
        <p:spPr>
          <a:xfrm>
            <a:off x="133622" y="1878714"/>
            <a:ext cx="8758858" cy="506169"/>
          </a:xfrm>
        </p:spPr>
        <p:txBody>
          <a:bodyPr/>
          <a:lstStyle/>
          <a:p>
            <a:pPr lvl="1"/>
            <a:r>
              <a:rPr lang="en-US" altLang="zh-CN" dirty="0" smtClean="0"/>
              <a:t>Instances from RS share the </a:t>
            </a:r>
            <a:r>
              <a:rPr lang="en-US" altLang="zh-CN" b="1" dirty="0" smtClean="0"/>
              <a:t>same “weight”, </a:t>
            </a:r>
            <a:r>
              <a:rPr lang="en-US" altLang="zh-CN" dirty="0" smtClean="0"/>
              <a:t>only some of instances are reserved</a:t>
            </a:r>
          </a:p>
          <a:p>
            <a:pPr lvl="1"/>
            <a:r>
              <a:rPr lang="en-US" altLang="zh-CN" dirty="0" smtClean="0"/>
              <a:t>Instances from IS </a:t>
            </a:r>
            <a:r>
              <a:rPr lang="en-US" altLang="zh-CN" b="1" dirty="0" smtClean="0"/>
              <a:t>have different weight</a:t>
            </a:r>
            <a:r>
              <a:rPr lang="en-US" altLang="zh-CN" dirty="0" smtClean="0"/>
              <a:t>, all instances are reserved</a:t>
            </a:r>
          </a:p>
          <a:p>
            <a:pPr lvl="1"/>
            <a:r>
              <a:rPr lang="en-US" altLang="zh-CN" dirty="0" smtClean="0"/>
              <a:t>IS </a:t>
            </a:r>
            <a:r>
              <a:rPr lang="en-US" altLang="zh-CN" dirty="0" err="1" smtClean="0"/>
              <a:t>is</a:t>
            </a:r>
            <a:r>
              <a:rPr lang="en-US" altLang="zh-CN" dirty="0" smtClean="0"/>
              <a:t> less sensitive to proposal distribution 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067" y="4149080"/>
            <a:ext cx="6703967" cy="2232248"/>
          </a:xfrm>
          <a:prstGeom prst="rect">
            <a:avLst/>
          </a:prstGeom>
        </p:spPr>
      </p:pic>
      <p:sp>
        <p:nvSpPr>
          <p:cNvPr id="5" name="内容占位符 2"/>
          <p:cNvSpPr>
            <a:spLocks noGrp="1"/>
          </p:cNvSpPr>
          <p:nvPr>
            <p:ph idx="13"/>
          </p:nvPr>
        </p:nvSpPr>
        <p:spPr>
          <a:xfrm>
            <a:off x="317640" y="359953"/>
            <a:ext cx="8574840" cy="476759"/>
          </a:xfrm>
        </p:spPr>
        <p:txBody>
          <a:bodyPr/>
          <a:lstStyle/>
          <a:p>
            <a:pPr algn="ctr"/>
            <a:r>
              <a:rPr lang="en-US" altLang="zh-CN" sz="3200" b="1" dirty="0" smtClean="0">
                <a:solidFill>
                  <a:srgbClr val="0036A2"/>
                </a:solidFill>
                <a:latin typeface="Arial" charset="0"/>
              </a:rPr>
              <a:t>Importance Sampling (IS) </a:t>
            </a:r>
          </a:p>
          <a:p>
            <a:pPr algn="ctr"/>
            <a:r>
              <a:rPr lang="en-US" altLang="zh-CN" sz="3200" b="1" dirty="0" smtClean="0">
                <a:solidFill>
                  <a:srgbClr val="0036A2"/>
                </a:solidFill>
                <a:latin typeface="Arial" charset="0"/>
              </a:rPr>
              <a:t>V.S. Rejection Sampling(RS)</a:t>
            </a:r>
            <a:endParaRPr lang="en-US" altLang="zh-CN" sz="3200" b="1" dirty="0">
              <a:solidFill>
                <a:srgbClr val="0036A2"/>
              </a:solidFill>
              <a:latin typeface="Arial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627784" y="6309320"/>
            <a:ext cx="4077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length of bar is its weight</a:t>
            </a:r>
            <a:endParaRPr lang="zh-CN" altLang="en-US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25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07504" y="1194639"/>
            <a:ext cx="8928992" cy="506169"/>
          </a:xfrm>
        </p:spPr>
        <p:txBody>
          <a:bodyPr/>
          <a:lstStyle/>
          <a:p>
            <a:r>
              <a:rPr lang="en-US" altLang="zh-CN" sz="2400" dirty="0" smtClean="0"/>
              <a:t>MCMC methods </a:t>
            </a:r>
            <a:r>
              <a:rPr lang="en-US" altLang="zh-CN" sz="2400" dirty="0"/>
              <a:t>are a class of algorithms for sampling from a probability distribution based on </a:t>
            </a:r>
            <a:r>
              <a:rPr lang="en-US" altLang="zh-CN" sz="2400" b="1" dirty="0"/>
              <a:t>constructing a Markov chain </a:t>
            </a:r>
            <a:r>
              <a:rPr lang="en-US" altLang="zh-CN" sz="2400" dirty="0"/>
              <a:t>that has the desired distribution as its </a:t>
            </a:r>
            <a:r>
              <a:rPr lang="en-US" altLang="zh-CN" sz="2400" b="1" dirty="0"/>
              <a:t>equilibrium distribution</a:t>
            </a:r>
            <a:r>
              <a:rPr lang="en-US" altLang="zh-CN" sz="2400" dirty="0"/>
              <a:t>. The state of the chain after a number of steps is then used as a sample of the desired distribution.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55" y="3717032"/>
            <a:ext cx="8954345" cy="2641703"/>
          </a:xfrm>
          <a:prstGeom prst="rect">
            <a:avLst/>
          </a:prstGeom>
        </p:spPr>
      </p:pic>
      <p:sp>
        <p:nvSpPr>
          <p:cNvPr id="5" name="内容占位符 2"/>
          <p:cNvSpPr>
            <a:spLocks noGrp="1"/>
          </p:cNvSpPr>
          <p:nvPr>
            <p:ph idx="13"/>
          </p:nvPr>
        </p:nvSpPr>
        <p:spPr>
          <a:xfrm>
            <a:off x="317640" y="359953"/>
            <a:ext cx="8574840" cy="476759"/>
          </a:xfrm>
        </p:spPr>
        <p:txBody>
          <a:bodyPr/>
          <a:lstStyle/>
          <a:p>
            <a:pPr algn="ctr"/>
            <a:r>
              <a:rPr lang="en-US" altLang="zh-CN" sz="3200" b="1" dirty="0">
                <a:solidFill>
                  <a:srgbClr val="0036A2"/>
                </a:solidFill>
                <a:latin typeface="Arial" charset="0"/>
              </a:rPr>
              <a:t>Markov chain Monte </a:t>
            </a:r>
            <a:r>
              <a:rPr lang="en-US" altLang="zh-CN" sz="3200" b="1" dirty="0" smtClean="0">
                <a:solidFill>
                  <a:srgbClr val="0036A2"/>
                </a:solidFill>
                <a:latin typeface="Arial" charset="0"/>
              </a:rPr>
              <a:t>Carlo (MCMC)</a:t>
            </a:r>
            <a:endParaRPr lang="en-US" altLang="zh-CN" sz="3200" b="1" dirty="0">
              <a:solidFill>
                <a:srgbClr val="0036A2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36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321721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SzPct val="100000"/>
            </a:pPr>
            <a:r>
              <a:rPr lang="en-US" altLang="zh-CN" sz="2800" b="1" dirty="0" smtClean="0">
                <a:solidFill>
                  <a:srgbClr val="002060"/>
                </a:solidFill>
                <a:latin typeface="Palatino Linotype" pitchFamily="18" charset="0"/>
                <a:ea typeface="+mj-ea"/>
              </a:rPr>
              <a:t>Example:</a:t>
            </a:r>
            <a:endParaRPr lang="zh-CN" altLang="en-US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611560" y="999810"/>
                <a:ext cx="50193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Palatino Linotype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 err="1">
                        <a:latin typeface="Cambria Math" panose="02040503050406030204" pitchFamily="18" charset="0"/>
                      </a:rPr>
                      <m:t>’|</m:t>
                    </m:r>
                    <m:r>
                      <a:rPr lang="en-US" altLang="zh-CN" sz="20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sz="2000" dirty="0">
                    <a:latin typeface="Palatino Linotype" pitchFamily="18" charset="0"/>
                  </a:rPr>
                  <a:t>be a Gaussian centered on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zh-CN" altLang="en-US" sz="2000" dirty="0">
                  <a:latin typeface="Palatino Linotype" pitchFamily="18" charset="0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999810"/>
                <a:ext cx="5019323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1092"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595430" y="1517214"/>
                <a:ext cx="747364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latin typeface="Palatino Linotype" pitchFamily="18" charset="0"/>
                    <a:ea typeface="+mj-ea"/>
                  </a:rPr>
                  <a:t>We’re trying to sample from a bimodal distribution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+mj-ea"/>
                      </a:rPr>
                      <m:t>𝑃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+mj-ea"/>
                      </a:rPr>
                      <m:t>(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+mj-ea"/>
                      </a:rPr>
                      <m:t>𝑥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+mj-ea"/>
                      </a:rPr>
                      <m:t>)</m:t>
                    </m:r>
                  </m:oMath>
                </a14:m>
                <a:endParaRPr lang="zh-CN" altLang="en-US" sz="2200" dirty="0">
                  <a:latin typeface="Palatino Linotype" pitchFamily="18" charset="0"/>
                  <a:ea typeface="+mj-ea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430" y="1517214"/>
                <a:ext cx="7473649" cy="430887"/>
              </a:xfrm>
              <a:prstGeom prst="rect">
                <a:avLst/>
              </a:prstGeom>
              <a:blipFill rotWithShape="0">
                <a:blip r:embed="rId4"/>
                <a:stretch>
                  <a:fillRect l="-979" t="-9859" r="-408" b="-267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任意多边形 4"/>
          <p:cNvSpPr/>
          <p:nvPr/>
        </p:nvSpPr>
        <p:spPr>
          <a:xfrm>
            <a:off x="827584" y="2923165"/>
            <a:ext cx="7729001" cy="2784856"/>
          </a:xfrm>
          <a:custGeom>
            <a:avLst/>
            <a:gdLst>
              <a:gd name="connsiteX0" fmla="*/ 0 w 7729001"/>
              <a:gd name="connsiteY0" fmla="*/ 2600152 h 2784856"/>
              <a:gd name="connsiteX1" fmla="*/ 1316736 w 7729001"/>
              <a:gd name="connsiteY1" fmla="*/ 2380696 h 2784856"/>
              <a:gd name="connsiteX2" fmla="*/ 2072640 w 7729001"/>
              <a:gd name="connsiteY2" fmla="*/ 1088344 h 2784856"/>
              <a:gd name="connsiteX3" fmla="*/ 2645664 w 7729001"/>
              <a:gd name="connsiteY3" fmla="*/ 917656 h 2784856"/>
              <a:gd name="connsiteX4" fmla="*/ 3011424 w 7729001"/>
              <a:gd name="connsiteY4" fmla="*/ 1368760 h 2784856"/>
              <a:gd name="connsiteX5" fmla="*/ 3182112 w 7729001"/>
              <a:gd name="connsiteY5" fmla="*/ 1795480 h 2784856"/>
              <a:gd name="connsiteX6" fmla="*/ 3596640 w 7729001"/>
              <a:gd name="connsiteY6" fmla="*/ 1905208 h 2784856"/>
              <a:gd name="connsiteX7" fmla="*/ 3962400 w 7729001"/>
              <a:gd name="connsiteY7" fmla="*/ 2112472 h 2784856"/>
              <a:gd name="connsiteX8" fmla="*/ 4791456 w 7729001"/>
              <a:gd name="connsiteY8" fmla="*/ 1429720 h 2784856"/>
              <a:gd name="connsiteX9" fmla="*/ 5279136 w 7729001"/>
              <a:gd name="connsiteY9" fmla="*/ 417784 h 2784856"/>
              <a:gd name="connsiteX10" fmla="*/ 5632704 w 7729001"/>
              <a:gd name="connsiteY10" fmla="*/ 100792 h 2784856"/>
              <a:gd name="connsiteX11" fmla="*/ 6437376 w 7729001"/>
              <a:gd name="connsiteY11" fmla="*/ 2112472 h 2784856"/>
              <a:gd name="connsiteX12" fmla="*/ 7595616 w 7729001"/>
              <a:gd name="connsiteY12" fmla="*/ 2722072 h 2784856"/>
              <a:gd name="connsiteX13" fmla="*/ 7656576 w 7729001"/>
              <a:gd name="connsiteY13" fmla="*/ 2734264 h 2784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29001" h="2784856">
                <a:moveTo>
                  <a:pt x="0" y="2600152"/>
                </a:moveTo>
                <a:cubicBezTo>
                  <a:pt x="485648" y="2616408"/>
                  <a:pt x="971296" y="2632664"/>
                  <a:pt x="1316736" y="2380696"/>
                </a:cubicBezTo>
                <a:cubicBezTo>
                  <a:pt x="1662176" y="2128728"/>
                  <a:pt x="1851152" y="1332184"/>
                  <a:pt x="2072640" y="1088344"/>
                </a:cubicBezTo>
                <a:cubicBezTo>
                  <a:pt x="2294128" y="844504"/>
                  <a:pt x="2489200" y="870920"/>
                  <a:pt x="2645664" y="917656"/>
                </a:cubicBezTo>
                <a:cubicBezTo>
                  <a:pt x="2802128" y="964392"/>
                  <a:pt x="2922016" y="1222456"/>
                  <a:pt x="3011424" y="1368760"/>
                </a:cubicBezTo>
                <a:cubicBezTo>
                  <a:pt x="3100832" y="1515064"/>
                  <a:pt x="3084576" y="1706072"/>
                  <a:pt x="3182112" y="1795480"/>
                </a:cubicBezTo>
                <a:cubicBezTo>
                  <a:pt x="3279648" y="1884888"/>
                  <a:pt x="3466592" y="1852376"/>
                  <a:pt x="3596640" y="1905208"/>
                </a:cubicBezTo>
                <a:cubicBezTo>
                  <a:pt x="3726688" y="1958040"/>
                  <a:pt x="3763264" y="2191720"/>
                  <a:pt x="3962400" y="2112472"/>
                </a:cubicBezTo>
                <a:cubicBezTo>
                  <a:pt x="4161536" y="2033224"/>
                  <a:pt x="4572000" y="1712168"/>
                  <a:pt x="4791456" y="1429720"/>
                </a:cubicBezTo>
                <a:cubicBezTo>
                  <a:pt x="5010912" y="1147272"/>
                  <a:pt x="5138928" y="639272"/>
                  <a:pt x="5279136" y="417784"/>
                </a:cubicBezTo>
                <a:cubicBezTo>
                  <a:pt x="5419344" y="196296"/>
                  <a:pt x="5439664" y="-181656"/>
                  <a:pt x="5632704" y="100792"/>
                </a:cubicBezTo>
                <a:cubicBezTo>
                  <a:pt x="5825744" y="383240"/>
                  <a:pt x="6110224" y="1675592"/>
                  <a:pt x="6437376" y="2112472"/>
                </a:cubicBezTo>
                <a:cubicBezTo>
                  <a:pt x="6764528" y="2549352"/>
                  <a:pt x="7392416" y="2618440"/>
                  <a:pt x="7595616" y="2722072"/>
                </a:cubicBezTo>
                <a:cubicBezTo>
                  <a:pt x="7798816" y="2825704"/>
                  <a:pt x="7727696" y="2779984"/>
                  <a:pt x="7656576" y="273426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1259632" y="3634709"/>
            <a:ext cx="3918792" cy="2026539"/>
            <a:chOff x="1259632" y="3634709"/>
            <a:chExt cx="3918792" cy="2026539"/>
          </a:xfrm>
        </p:grpSpPr>
        <p:sp>
          <p:nvSpPr>
            <p:cNvPr id="18" name="任意多边形 17"/>
            <p:cNvSpPr/>
            <p:nvPr/>
          </p:nvSpPr>
          <p:spPr>
            <a:xfrm>
              <a:off x="1259632" y="3634709"/>
              <a:ext cx="3918792" cy="1978592"/>
            </a:xfrm>
            <a:custGeom>
              <a:avLst/>
              <a:gdLst>
                <a:gd name="connsiteX0" fmla="*/ 0 w 3918792"/>
                <a:gd name="connsiteY0" fmla="*/ 1951657 h 1978592"/>
                <a:gd name="connsiteX1" fmla="*/ 792480 w 3918792"/>
                <a:gd name="connsiteY1" fmla="*/ 1610281 h 1978592"/>
                <a:gd name="connsiteX2" fmla="*/ 1414272 w 3918792"/>
                <a:gd name="connsiteY2" fmla="*/ 403273 h 1978592"/>
                <a:gd name="connsiteX3" fmla="*/ 1865376 w 3918792"/>
                <a:gd name="connsiteY3" fmla="*/ 937 h 1978592"/>
                <a:gd name="connsiteX4" fmla="*/ 2377440 w 3918792"/>
                <a:gd name="connsiteY4" fmla="*/ 488617 h 1978592"/>
                <a:gd name="connsiteX5" fmla="*/ 2974848 w 3918792"/>
                <a:gd name="connsiteY5" fmla="*/ 1598089 h 1978592"/>
                <a:gd name="connsiteX6" fmla="*/ 3828288 w 3918792"/>
                <a:gd name="connsiteY6" fmla="*/ 1951657 h 1978592"/>
                <a:gd name="connsiteX7" fmla="*/ 3852672 w 3918792"/>
                <a:gd name="connsiteY7" fmla="*/ 1927273 h 197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18792" h="1978592">
                  <a:moveTo>
                    <a:pt x="0" y="1951657"/>
                  </a:moveTo>
                  <a:cubicBezTo>
                    <a:pt x="278384" y="1910001"/>
                    <a:pt x="556768" y="1868345"/>
                    <a:pt x="792480" y="1610281"/>
                  </a:cubicBezTo>
                  <a:cubicBezTo>
                    <a:pt x="1028192" y="1352217"/>
                    <a:pt x="1235456" y="671497"/>
                    <a:pt x="1414272" y="403273"/>
                  </a:cubicBezTo>
                  <a:cubicBezTo>
                    <a:pt x="1593088" y="135049"/>
                    <a:pt x="1704848" y="-13287"/>
                    <a:pt x="1865376" y="937"/>
                  </a:cubicBezTo>
                  <a:cubicBezTo>
                    <a:pt x="2025904" y="15161"/>
                    <a:pt x="2192528" y="222425"/>
                    <a:pt x="2377440" y="488617"/>
                  </a:cubicBezTo>
                  <a:cubicBezTo>
                    <a:pt x="2562352" y="754809"/>
                    <a:pt x="2733040" y="1354249"/>
                    <a:pt x="2974848" y="1598089"/>
                  </a:cubicBezTo>
                  <a:cubicBezTo>
                    <a:pt x="3216656" y="1841929"/>
                    <a:pt x="3681984" y="1896793"/>
                    <a:pt x="3828288" y="1951657"/>
                  </a:cubicBezTo>
                  <a:cubicBezTo>
                    <a:pt x="3974592" y="2006521"/>
                    <a:pt x="3913632" y="1966897"/>
                    <a:pt x="3852672" y="1927273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21"/>
            <p:cNvCxnSpPr>
              <a:stCxn id="18" idx="3"/>
            </p:cNvCxnSpPr>
            <p:nvPr/>
          </p:nvCxnSpPr>
          <p:spPr>
            <a:xfrm>
              <a:off x="3125008" y="3635646"/>
              <a:ext cx="6832" cy="202560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/>
          <p:cNvGrpSpPr/>
          <p:nvPr/>
        </p:nvGrpSpPr>
        <p:grpSpPr>
          <a:xfrm>
            <a:off x="2902675" y="5637998"/>
            <a:ext cx="622030" cy="450833"/>
            <a:chOff x="2902675" y="5637998"/>
            <a:chExt cx="622030" cy="450833"/>
          </a:xfrm>
        </p:grpSpPr>
        <p:sp>
          <p:nvSpPr>
            <p:cNvPr id="23" name="椭圆 22"/>
            <p:cNvSpPr/>
            <p:nvPr/>
          </p:nvSpPr>
          <p:spPr>
            <a:xfrm>
              <a:off x="3092420" y="5637998"/>
              <a:ext cx="78840" cy="7200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/>
                <p:cNvSpPr txBox="1"/>
                <p:nvPr/>
              </p:nvSpPr>
              <p:spPr>
                <a:xfrm>
                  <a:off x="2902675" y="5708021"/>
                  <a:ext cx="622030" cy="3808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文本框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2675" y="5708021"/>
                  <a:ext cx="622030" cy="3808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组合 51"/>
          <p:cNvGrpSpPr/>
          <p:nvPr/>
        </p:nvGrpSpPr>
        <p:grpSpPr>
          <a:xfrm>
            <a:off x="1835696" y="3634709"/>
            <a:ext cx="3918792" cy="2026539"/>
            <a:chOff x="1835696" y="3634709"/>
            <a:chExt cx="3918792" cy="2026539"/>
          </a:xfrm>
        </p:grpSpPr>
        <p:sp>
          <p:nvSpPr>
            <p:cNvPr id="30" name="任意多边形 29"/>
            <p:cNvSpPr/>
            <p:nvPr/>
          </p:nvSpPr>
          <p:spPr>
            <a:xfrm>
              <a:off x="1835696" y="3634709"/>
              <a:ext cx="3918792" cy="1978592"/>
            </a:xfrm>
            <a:custGeom>
              <a:avLst/>
              <a:gdLst>
                <a:gd name="connsiteX0" fmla="*/ 0 w 3918792"/>
                <a:gd name="connsiteY0" fmla="*/ 1951657 h 1978592"/>
                <a:gd name="connsiteX1" fmla="*/ 792480 w 3918792"/>
                <a:gd name="connsiteY1" fmla="*/ 1610281 h 1978592"/>
                <a:gd name="connsiteX2" fmla="*/ 1414272 w 3918792"/>
                <a:gd name="connsiteY2" fmla="*/ 403273 h 1978592"/>
                <a:gd name="connsiteX3" fmla="*/ 1865376 w 3918792"/>
                <a:gd name="connsiteY3" fmla="*/ 937 h 1978592"/>
                <a:gd name="connsiteX4" fmla="*/ 2377440 w 3918792"/>
                <a:gd name="connsiteY4" fmla="*/ 488617 h 1978592"/>
                <a:gd name="connsiteX5" fmla="*/ 2974848 w 3918792"/>
                <a:gd name="connsiteY5" fmla="*/ 1598089 h 1978592"/>
                <a:gd name="connsiteX6" fmla="*/ 3828288 w 3918792"/>
                <a:gd name="connsiteY6" fmla="*/ 1951657 h 1978592"/>
                <a:gd name="connsiteX7" fmla="*/ 3852672 w 3918792"/>
                <a:gd name="connsiteY7" fmla="*/ 1927273 h 197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18792" h="1978592">
                  <a:moveTo>
                    <a:pt x="0" y="1951657"/>
                  </a:moveTo>
                  <a:cubicBezTo>
                    <a:pt x="278384" y="1910001"/>
                    <a:pt x="556768" y="1868345"/>
                    <a:pt x="792480" y="1610281"/>
                  </a:cubicBezTo>
                  <a:cubicBezTo>
                    <a:pt x="1028192" y="1352217"/>
                    <a:pt x="1235456" y="671497"/>
                    <a:pt x="1414272" y="403273"/>
                  </a:cubicBezTo>
                  <a:cubicBezTo>
                    <a:pt x="1593088" y="135049"/>
                    <a:pt x="1704848" y="-13287"/>
                    <a:pt x="1865376" y="937"/>
                  </a:cubicBezTo>
                  <a:cubicBezTo>
                    <a:pt x="2025904" y="15161"/>
                    <a:pt x="2192528" y="222425"/>
                    <a:pt x="2377440" y="488617"/>
                  </a:cubicBezTo>
                  <a:cubicBezTo>
                    <a:pt x="2562352" y="754809"/>
                    <a:pt x="2733040" y="1354249"/>
                    <a:pt x="2974848" y="1598089"/>
                  </a:cubicBezTo>
                  <a:cubicBezTo>
                    <a:pt x="3216656" y="1841929"/>
                    <a:pt x="3681984" y="1896793"/>
                    <a:pt x="3828288" y="1951657"/>
                  </a:cubicBezTo>
                  <a:cubicBezTo>
                    <a:pt x="3974592" y="2006521"/>
                    <a:pt x="3913632" y="1966897"/>
                    <a:pt x="3852672" y="1927273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1" name="直接连接符 30"/>
            <p:cNvCxnSpPr>
              <a:stCxn id="30" idx="3"/>
            </p:cNvCxnSpPr>
            <p:nvPr/>
          </p:nvCxnSpPr>
          <p:spPr>
            <a:xfrm>
              <a:off x="3701072" y="3635646"/>
              <a:ext cx="6832" cy="202560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组合 46"/>
          <p:cNvGrpSpPr/>
          <p:nvPr/>
        </p:nvGrpSpPr>
        <p:grpSpPr>
          <a:xfrm>
            <a:off x="3499841" y="5637998"/>
            <a:ext cx="622030" cy="450833"/>
            <a:chOff x="3499841" y="5637998"/>
            <a:chExt cx="622030" cy="4508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/>
                <p:cNvSpPr txBox="1"/>
                <p:nvPr/>
              </p:nvSpPr>
              <p:spPr>
                <a:xfrm>
                  <a:off x="3499841" y="5708021"/>
                  <a:ext cx="622030" cy="3808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7" name="文本框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9841" y="5708021"/>
                  <a:ext cx="622030" cy="3808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椭圆 31"/>
            <p:cNvSpPr/>
            <p:nvPr/>
          </p:nvSpPr>
          <p:spPr>
            <a:xfrm>
              <a:off x="3668484" y="5637998"/>
              <a:ext cx="78840" cy="7200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3510749" y="3632724"/>
            <a:ext cx="3918792" cy="2026539"/>
            <a:chOff x="3510749" y="3632724"/>
            <a:chExt cx="3918792" cy="2026539"/>
          </a:xfrm>
        </p:grpSpPr>
        <p:sp>
          <p:nvSpPr>
            <p:cNvPr id="34" name="任意多边形 33"/>
            <p:cNvSpPr/>
            <p:nvPr/>
          </p:nvSpPr>
          <p:spPr>
            <a:xfrm>
              <a:off x="3510749" y="3632724"/>
              <a:ext cx="3918792" cy="1978592"/>
            </a:xfrm>
            <a:custGeom>
              <a:avLst/>
              <a:gdLst>
                <a:gd name="connsiteX0" fmla="*/ 0 w 3918792"/>
                <a:gd name="connsiteY0" fmla="*/ 1951657 h 1978592"/>
                <a:gd name="connsiteX1" fmla="*/ 792480 w 3918792"/>
                <a:gd name="connsiteY1" fmla="*/ 1610281 h 1978592"/>
                <a:gd name="connsiteX2" fmla="*/ 1414272 w 3918792"/>
                <a:gd name="connsiteY2" fmla="*/ 403273 h 1978592"/>
                <a:gd name="connsiteX3" fmla="*/ 1865376 w 3918792"/>
                <a:gd name="connsiteY3" fmla="*/ 937 h 1978592"/>
                <a:gd name="connsiteX4" fmla="*/ 2377440 w 3918792"/>
                <a:gd name="connsiteY4" fmla="*/ 488617 h 1978592"/>
                <a:gd name="connsiteX5" fmla="*/ 2974848 w 3918792"/>
                <a:gd name="connsiteY5" fmla="*/ 1598089 h 1978592"/>
                <a:gd name="connsiteX6" fmla="*/ 3828288 w 3918792"/>
                <a:gd name="connsiteY6" fmla="*/ 1951657 h 1978592"/>
                <a:gd name="connsiteX7" fmla="*/ 3852672 w 3918792"/>
                <a:gd name="connsiteY7" fmla="*/ 1927273 h 197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18792" h="1978592">
                  <a:moveTo>
                    <a:pt x="0" y="1951657"/>
                  </a:moveTo>
                  <a:cubicBezTo>
                    <a:pt x="278384" y="1910001"/>
                    <a:pt x="556768" y="1868345"/>
                    <a:pt x="792480" y="1610281"/>
                  </a:cubicBezTo>
                  <a:cubicBezTo>
                    <a:pt x="1028192" y="1352217"/>
                    <a:pt x="1235456" y="671497"/>
                    <a:pt x="1414272" y="403273"/>
                  </a:cubicBezTo>
                  <a:cubicBezTo>
                    <a:pt x="1593088" y="135049"/>
                    <a:pt x="1704848" y="-13287"/>
                    <a:pt x="1865376" y="937"/>
                  </a:cubicBezTo>
                  <a:cubicBezTo>
                    <a:pt x="2025904" y="15161"/>
                    <a:pt x="2192528" y="222425"/>
                    <a:pt x="2377440" y="488617"/>
                  </a:cubicBezTo>
                  <a:cubicBezTo>
                    <a:pt x="2562352" y="754809"/>
                    <a:pt x="2733040" y="1354249"/>
                    <a:pt x="2974848" y="1598089"/>
                  </a:cubicBezTo>
                  <a:cubicBezTo>
                    <a:pt x="3216656" y="1841929"/>
                    <a:pt x="3681984" y="1896793"/>
                    <a:pt x="3828288" y="1951657"/>
                  </a:cubicBezTo>
                  <a:cubicBezTo>
                    <a:pt x="3974592" y="2006521"/>
                    <a:pt x="3913632" y="1966897"/>
                    <a:pt x="3852672" y="1927273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5" name="直接连接符 34"/>
            <p:cNvCxnSpPr>
              <a:stCxn id="34" idx="3"/>
            </p:cNvCxnSpPr>
            <p:nvPr/>
          </p:nvCxnSpPr>
          <p:spPr>
            <a:xfrm>
              <a:off x="5376125" y="3633661"/>
              <a:ext cx="6832" cy="202560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文本框 37"/>
          <p:cNvSpPr txBox="1"/>
          <p:nvPr/>
        </p:nvSpPr>
        <p:spPr>
          <a:xfrm>
            <a:off x="4331152" y="5987407"/>
            <a:ext cx="721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reject</a:t>
            </a:r>
            <a:endParaRPr lang="zh-CN" altLang="en-US" dirty="0"/>
          </a:p>
        </p:txBody>
      </p:sp>
      <p:grpSp>
        <p:nvGrpSpPr>
          <p:cNvPr id="48" name="组合 47"/>
          <p:cNvGrpSpPr/>
          <p:nvPr/>
        </p:nvGrpSpPr>
        <p:grpSpPr>
          <a:xfrm>
            <a:off x="4429058" y="5637998"/>
            <a:ext cx="622030" cy="450833"/>
            <a:chOff x="4429058" y="5637998"/>
            <a:chExt cx="622030" cy="4508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/>
                <p:cNvSpPr txBox="1"/>
                <p:nvPr/>
              </p:nvSpPr>
              <p:spPr>
                <a:xfrm>
                  <a:off x="4429058" y="5708021"/>
                  <a:ext cx="622030" cy="3808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7" name="文本框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9058" y="5708021"/>
                  <a:ext cx="622030" cy="3808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椭圆 38"/>
            <p:cNvSpPr/>
            <p:nvPr/>
          </p:nvSpPr>
          <p:spPr>
            <a:xfrm>
              <a:off x="4622683" y="5637998"/>
              <a:ext cx="78840" cy="7200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5160629" y="5636013"/>
            <a:ext cx="622030" cy="456503"/>
            <a:chOff x="5160629" y="5636013"/>
            <a:chExt cx="622030" cy="456503"/>
          </a:xfrm>
        </p:grpSpPr>
        <p:sp>
          <p:nvSpPr>
            <p:cNvPr id="36" name="椭圆 35"/>
            <p:cNvSpPr/>
            <p:nvPr/>
          </p:nvSpPr>
          <p:spPr>
            <a:xfrm>
              <a:off x="5343537" y="5636013"/>
              <a:ext cx="78840" cy="7200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/>
                <p:cNvSpPr txBox="1"/>
                <p:nvPr/>
              </p:nvSpPr>
              <p:spPr>
                <a:xfrm>
                  <a:off x="5160629" y="5711706"/>
                  <a:ext cx="622030" cy="3808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文本框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0629" y="5711706"/>
                  <a:ext cx="622030" cy="3808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组合 49"/>
          <p:cNvGrpSpPr/>
          <p:nvPr/>
        </p:nvGrpSpPr>
        <p:grpSpPr>
          <a:xfrm>
            <a:off x="6120209" y="5640238"/>
            <a:ext cx="622030" cy="450833"/>
            <a:chOff x="6120209" y="5640238"/>
            <a:chExt cx="622030" cy="4508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/>
                <p:cNvSpPr txBox="1"/>
                <p:nvPr/>
              </p:nvSpPr>
              <p:spPr>
                <a:xfrm>
                  <a:off x="6120209" y="5710261"/>
                  <a:ext cx="622030" cy="3808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(4)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2" name="文本框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0209" y="5710261"/>
                  <a:ext cx="622030" cy="38081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椭圆 42"/>
            <p:cNvSpPr/>
            <p:nvPr/>
          </p:nvSpPr>
          <p:spPr>
            <a:xfrm>
              <a:off x="6313834" y="5640238"/>
              <a:ext cx="78840" cy="7200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261674" y="2271189"/>
            <a:ext cx="6561796" cy="650133"/>
            <a:chOff x="436252" y="1519057"/>
            <a:chExt cx="6561796" cy="6501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本框 54"/>
                <p:cNvSpPr txBox="1"/>
                <p:nvPr/>
              </p:nvSpPr>
              <p:spPr>
                <a:xfrm>
                  <a:off x="436252" y="1558793"/>
                  <a:ext cx="6561796" cy="6052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buSzPct val="100000"/>
                  </a:pPr>
                  <a:r>
                    <a:rPr lang="en-US" altLang="zh-CN" sz="1600" dirty="0" smtClean="0">
                      <a:latin typeface="Palatino Linotype" pitchFamily="18" charset="0"/>
                      <a:ea typeface="+mj-ea"/>
                    </a:rPr>
                    <a:t>We reject because </a:t>
                  </a:r>
                  <a14:m>
                    <m:oMath xmlns:m="http://schemas.openxmlformats.org/officeDocument/2006/math"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+mj-ea"/>
                        </a:rPr>
                        <m:t>𝑃</m:t>
                      </m:r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+mj-ea"/>
                        </a:rPr>
                        <m:t>(</m:t>
                      </m:r>
                      <m:sSup>
                        <m:sSupPr>
                          <m:ctrlP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+mj-ea"/>
                        </a:rPr>
                        <m:t>)/</m:t>
                      </m:r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+mj-ea"/>
                        </a:rPr>
                        <m:t>𝑄</m:t>
                      </m:r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+mj-ea"/>
                        </a:rPr>
                        <m:t>(</m:t>
                      </m:r>
                      <m:sSup>
                        <m:sSupPr>
                          <m:ctrlP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lang="en-US" altLang="zh-CN" sz="1600" dirty="0">
                      <a:latin typeface="Palatino Linotype" pitchFamily="18" charset="0"/>
                      <a:ea typeface="+mj-ea"/>
                    </a:rPr>
                    <a:t>|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16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a14:m>
                  <a:r>
                    <a:rPr lang="en-US" altLang="zh-CN" sz="1600" dirty="0" smtClean="0">
                      <a:latin typeface="Palatino Linotype" pitchFamily="18" charset="0"/>
                      <a:ea typeface="+mj-ea"/>
                    </a:rPr>
                    <a:t>) </a:t>
                  </a:r>
                  <a:r>
                    <a:rPr lang="en-US" altLang="zh-CN" sz="1600" dirty="0">
                      <a:latin typeface="Palatino Linotype" pitchFamily="18" charset="0"/>
                      <a:ea typeface="+mj-ea"/>
                    </a:rPr>
                    <a:t>&lt; 1 and </a:t>
                  </a:r>
                  <a14:m>
                    <m:oMath xmlns:m="http://schemas.openxmlformats.org/officeDocument/2006/math"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+mj-ea"/>
                        </a:rPr>
                        <m:t>𝑃</m:t>
                      </m:r>
                    </m:oMath>
                  </a14:m>
                  <a:r>
                    <a:rPr lang="en-US" altLang="zh-CN" sz="1600" dirty="0">
                      <a:latin typeface="Palatino Linotype" pitchFamily="18" charset="0"/>
                      <a:ea typeface="+mj-ea"/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lang="en-US" altLang="zh-CN" sz="1600" dirty="0">
                      <a:latin typeface="Palatino Linotype" pitchFamily="18" charset="0"/>
                      <a:ea typeface="+mj-ea"/>
                    </a:rPr>
                    <a:t>)/</a:t>
                  </a:r>
                  <a14:m>
                    <m:oMath xmlns:m="http://schemas.openxmlformats.org/officeDocument/2006/math"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+mj-ea"/>
                        </a:rPr>
                        <m:t>𝑄</m:t>
                      </m:r>
                    </m:oMath>
                  </a14:m>
                  <a:r>
                    <a:rPr lang="en-US" altLang="zh-CN" sz="1600" dirty="0">
                      <a:latin typeface="Palatino Linotype" pitchFamily="18" charset="0"/>
                      <a:ea typeface="+mj-ea"/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lang="en-US" altLang="zh-CN" sz="1600" dirty="0" smtClean="0">
                      <a:latin typeface="Palatino Linotype" pitchFamily="18" charset="0"/>
                      <a:ea typeface="+mj-ea"/>
                    </a:rPr>
                    <a:t>|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lang="en-US" altLang="zh-CN" sz="1600" dirty="0" smtClean="0">
                      <a:latin typeface="Palatino Linotype" pitchFamily="18" charset="0"/>
                      <a:ea typeface="+mj-ea"/>
                    </a:rPr>
                    <a:t>) &gt; 1, </a:t>
                  </a:r>
                </a:p>
                <a:p>
                  <a:pPr>
                    <a:buSzPct val="100000"/>
                  </a:pPr>
                  <a:r>
                    <a:rPr lang="en-US" altLang="zh-CN" sz="1600" dirty="0" smtClean="0">
                      <a:latin typeface="Palatino Linotype" pitchFamily="18" charset="0"/>
                      <a:ea typeface="+mj-ea"/>
                    </a:rPr>
                    <a:t>hence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i="1" dirty="0">
                          <a:latin typeface="Cambria Math" panose="02040503050406030204" pitchFamily="18" charset="0"/>
                          <a:ea typeface="+mj-ea"/>
                        </a:rPr>
                        <m:t>α</m:t>
                      </m:r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+mj-ea"/>
                        </a:rPr>
                        <m:t>(</m:t>
                      </m:r>
                      <m:sSup>
                        <m:s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lang="en-US" altLang="zh-CN" sz="1600" dirty="0">
                      <a:latin typeface="Palatino Linotype" pitchFamily="18" charset="0"/>
                      <a:ea typeface="+mj-ea"/>
                    </a:rPr>
                    <a:t>|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lang="en-US" altLang="zh-CN" sz="1600" dirty="0">
                      <a:latin typeface="Palatino Linotype" pitchFamily="18" charset="0"/>
                      <a:ea typeface="+mj-ea"/>
                    </a:rPr>
                    <a:t>) is close to </a:t>
                  </a:r>
                  <a:r>
                    <a:rPr lang="en-US" altLang="zh-CN" sz="1600" dirty="0" smtClean="0">
                      <a:latin typeface="Palatino Linotype" pitchFamily="18" charset="0"/>
                      <a:ea typeface="+mj-ea"/>
                    </a:rPr>
                    <a:t>zero</a:t>
                  </a:r>
                  <a:endParaRPr lang="zh-CN" altLang="en-US" sz="1600" dirty="0">
                    <a:latin typeface="Palatino Linotype" pitchFamily="18" charset="0"/>
                    <a:ea typeface="+mj-ea"/>
                  </a:endParaRPr>
                </a:p>
              </p:txBody>
            </p:sp>
          </mc:Choice>
          <mc:Fallback xmlns="">
            <p:sp>
              <p:nvSpPr>
                <p:cNvPr id="55" name="文本框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252" y="1558793"/>
                  <a:ext cx="6561796" cy="60529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558" t="-1010" b="-131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矩形 55"/>
            <p:cNvSpPr/>
            <p:nvPr/>
          </p:nvSpPr>
          <p:spPr>
            <a:xfrm>
              <a:off x="493395" y="1519057"/>
              <a:ext cx="6447509" cy="6501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06479" y="2315121"/>
            <a:ext cx="7123062" cy="468183"/>
            <a:chOff x="306479" y="2303765"/>
            <a:chExt cx="5813729" cy="6501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/>
                <p:cNvSpPr txBox="1"/>
                <p:nvPr/>
              </p:nvSpPr>
              <p:spPr>
                <a:xfrm>
                  <a:off x="308196" y="2351391"/>
                  <a:ext cx="5758923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buSzPct val="100000"/>
                  </a:pPr>
                  <a:r>
                    <a:rPr lang="en-US" altLang="zh-CN" sz="1600" dirty="0">
                      <a:latin typeface="Palatino Linotype" pitchFamily="18" charset="0"/>
                      <a:ea typeface="+mj-ea"/>
                    </a:rPr>
                    <a:t>The adaptive proposal </a:t>
                  </a:r>
                  <a14:m>
                    <m:oMath xmlns:m="http://schemas.openxmlformats.org/officeDocument/2006/math"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+mj-ea"/>
                        </a:rPr>
                        <m:t>𝑄</m:t>
                      </m:r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+mj-ea"/>
                        </a:rPr>
                        <m:t>(</m:t>
                      </m:r>
                      <m:r>
                        <a:rPr lang="en-US" altLang="zh-CN" sz="1600" i="1" dirty="0" err="1">
                          <a:latin typeface="Cambria Math" panose="02040503050406030204" pitchFamily="18" charset="0"/>
                          <a:ea typeface="+mj-ea"/>
                        </a:rPr>
                        <m:t>𝑥</m:t>
                      </m:r>
                      <m:r>
                        <a:rPr lang="en-US" altLang="zh-CN" sz="1600" i="1" dirty="0" err="1">
                          <a:latin typeface="Cambria Math" panose="02040503050406030204" pitchFamily="18" charset="0"/>
                          <a:ea typeface="+mj-ea"/>
                        </a:rPr>
                        <m:t>’|</m:t>
                      </m:r>
                      <m:r>
                        <a:rPr lang="en-US" altLang="zh-CN" sz="1600" i="1" dirty="0" err="1">
                          <a:latin typeface="Cambria Math" panose="02040503050406030204" pitchFamily="18" charset="0"/>
                          <a:ea typeface="+mj-ea"/>
                        </a:rPr>
                        <m:t>𝑥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  <a:ea typeface="+mj-ea"/>
                        </a:rPr>
                        <m:t>) </m:t>
                      </m:r>
                    </m:oMath>
                  </a14:m>
                  <a:r>
                    <a:rPr lang="en-US" altLang="zh-CN" sz="1600" dirty="0" smtClean="0">
                      <a:latin typeface="Palatino Linotype" pitchFamily="18" charset="0"/>
                      <a:ea typeface="+mj-ea"/>
                    </a:rPr>
                    <a:t>allows us </a:t>
                  </a:r>
                  <a:r>
                    <a:rPr lang="en-US" altLang="zh-CN" sz="1600" dirty="0">
                      <a:latin typeface="Palatino Linotype" pitchFamily="18" charset="0"/>
                      <a:ea typeface="+mj-ea"/>
                    </a:rPr>
                    <a:t>to sample </a:t>
                  </a:r>
                  <a:r>
                    <a:rPr lang="en-US" altLang="zh-CN" sz="1600" dirty="0" smtClean="0">
                      <a:latin typeface="Palatino Linotype" pitchFamily="18" charset="0"/>
                      <a:ea typeface="+mj-ea"/>
                    </a:rPr>
                    <a:t>both modes of </a:t>
                  </a:r>
                  <a14:m>
                    <m:oMath xmlns:m="http://schemas.openxmlformats.org/officeDocument/2006/math"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+mj-ea"/>
                        </a:rPr>
                        <m:t>𝑃</m:t>
                      </m:r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+mj-ea"/>
                        </a:rPr>
                        <m:t>(</m:t>
                      </m:r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+mj-ea"/>
                        </a:rPr>
                        <m:t>𝑥</m:t>
                      </m:r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+mj-ea"/>
                        </a:rPr>
                        <m:t>)</m:t>
                      </m:r>
                    </m:oMath>
                  </a14:m>
                  <a:r>
                    <a:rPr lang="en-US" altLang="zh-CN" sz="1600" dirty="0">
                      <a:latin typeface="Palatino Linotype" pitchFamily="18" charset="0"/>
                      <a:ea typeface="+mj-ea"/>
                    </a:rPr>
                    <a:t>!</a:t>
                  </a:r>
                  <a:endParaRPr lang="zh-CN" altLang="en-US" sz="1600" dirty="0">
                    <a:latin typeface="Palatino Linotype" pitchFamily="18" charset="0"/>
                    <a:ea typeface="+mj-ea"/>
                  </a:endParaRPr>
                </a:p>
              </p:txBody>
            </p:sp>
          </mc:Choice>
          <mc:Fallback xmlns="">
            <p:sp>
              <p:nvSpPr>
                <p:cNvPr id="44" name="文本框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96" y="2351391"/>
                  <a:ext cx="5758923" cy="58477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694" t="-3125" b="-1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矩形 44"/>
            <p:cNvSpPr/>
            <p:nvPr/>
          </p:nvSpPr>
          <p:spPr>
            <a:xfrm>
              <a:off x="306479" y="2303765"/>
              <a:ext cx="5813729" cy="6501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216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27584" y="2708920"/>
            <a:ext cx="741682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101F4"/>
                </a:solidFill>
              </a:rPr>
              <a:t>Lecture 4      </a:t>
            </a:r>
          </a:p>
          <a:p>
            <a:pPr algn="ctr">
              <a:spcBef>
                <a:spcPts val="1200"/>
              </a:spcBef>
            </a:pPr>
            <a:r>
              <a:rPr lang="en-US" altLang="zh-CN" sz="4800" b="1" dirty="0" smtClean="0">
                <a:solidFill>
                  <a:prstClr val="black"/>
                </a:solidFill>
              </a:rPr>
              <a:t>Sampling </a:t>
            </a:r>
            <a:r>
              <a:rPr lang="en-US" altLang="zh-CN" sz="4800" b="1" dirty="0">
                <a:solidFill>
                  <a:prstClr val="black"/>
                </a:solidFill>
              </a:rPr>
              <a:t>for Big Data</a:t>
            </a:r>
          </a:p>
          <a:p>
            <a:pPr algn="ctr">
              <a:spcBef>
                <a:spcPts val="1200"/>
              </a:spcBef>
            </a:pPr>
            <a:endParaRPr lang="zh-CN" altLang="en-US" sz="48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43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body" idx="1"/>
          </p:nvPr>
        </p:nvSpPr>
        <p:spPr>
          <a:xfrm>
            <a:off x="456216" y="1013119"/>
            <a:ext cx="8231568" cy="1879648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2250" dirty="0">
                <a:uFill>
                  <a:solidFill/>
                </a:uFill>
              </a:rPr>
              <a:t>A Markov chain is a sequence of random variables        </a:t>
            </a:r>
            <a:r>
              <a:rPr lang="en-US" sz="2250" dirty="0">
                <a:uFill>
                  <a:solidFill/>
                </a:uFill>
              </a:rPr>
              <a:t>      </a:t>
            </a:r>
            <a:r>
              <a:rPr lang="en-US" sz="2250" dirty="0" smtClean="0">
                <a:uFill>
                  <a:solidFill/>
                </a:uFill>
              </a:rPr>
              <a:t>         </a:t>
            </a:r>
            <a:r>
              <a:rPr sz="2250" dirty="0" smtClean="0">
                <a:uFill>
                  <a:solidFill/>
                </a:uFill>
              </a:rPr>
              <a:t>with Markov </a:t>
            </a:r>
            <a:r>
              <a:rPr sz="2250" dirty="0">
                <a:uFill>
                  <a:solidFill/>
                </a:uFill>
              </a:rPr>
              <a:t>property, namely that, given the present state, the future and past states are independent. </a:t>
            </a:r>
          </a:p>
        </p:txBody>
      </p:sp>
      <p:pic>
        <p:nvPicPr>
          <p:cNvPr id="58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86883" y="1118762"/>
            <a:ext cx="1307031" cy="297533"/>
          </a:xfrm>
          <a:prstGeom prst="rect">
            <a:avLst/>
          </a:prstGeom>
          <a:ln>
            <a:round/>
          </a:ln>
        </p:spPr>
      </p:pic>
      <p:pic>
        <p:nvPicPr>
          <p:cNvPr id="59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9592" y="2282679"/>
            <a:ext cx="6552728" cy="294295"/>
          </a:xfrm>
          <a:prstGeom prst="rect">
            <a:avLst/>
          </a:prstGeom>
          <a:ln>
            <a:round/>
          </a:ln>
        </p:spPr>
      </p:pic>
      <p:sp>
        <p:nvSpPr>
          <p:cNvPr id="14" name="Shape 68"/>
          <p:cNvSpPr txBox="1">
            <a:spLocks/>
          </p:cNvSpPr>
          <p:nvPr/>
        </p:nvSpPr>
        <p:spPr>
          <a:xfrm>
            <a:off x="238812" y="298747"/>
            <a:ext cx="7750969" cy="57446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 b="0">
                <a:uFillTx/>
              </a:defRPr>
            </a:pPr>
            <a:r>
              <a:rPr lang="it-IT" altLang="en-US" sz="3200" b="1" dirty="0">
                <a:solidFill>
                  <a:srgbClr val="0036A2"/>
                </a:solidFill>
                <a:latin typeface="Arial" charset="0"/>
                <a:cs typeface="+mn-cs"/>
              </a:rPr>
              <a:t>Markov</a:t>
            </a:r>
            <a:r>
              <a:rPr lang="it-IT" sz="2953" b="1" dirty="0" smtClean="0">
                <a:solidFill>
                  <a:srgbClr val="00467A"/>
                </a:solidFill>
                <a:uFill>
                  <a:solidFill/>
                </a:uFill>
              </a:rPr>
              <a:t> </a:t>
            </a:r>
            <a:r>
              <a:rPr lang="it-IT" altLang="en-US" sz="3200" b="1" dirty="0">
                <a:solidFill>
                  <a:srgbClr val="0036A2"/>
                </a:solidFill>
                <a:latin typeface="Arial" charset="0"/>
                <a:cs typeface="+mn-cs"/>
              </a:rPr>
              <a:t>chain</a:t>
            </a:r>
          </a:p>
        </p:txBody>
      </p:sp>
      <p:sp>
        <p:nvSpPr>
          <p:cNvPr id="15" name="Shape 69"/>
          <p:cNvSpPr txBox="1">
            <a:spLocks/>
          </p:cNvSpPr>
          <p:nvPr/>
        </p:nvSpPr>
        <p:spPr>
          <a:xfrm>
            <a:off x="525767" y="2780928"/>
            <a:ext cx="8231568" cy="4790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2550" indent="-241093" algn="l" defTabSz="914400" rtl="0" eaLnBrk="1" latinLnBrk="0" hangingPunct="1">
              <a:spcBef>
                <a:spcPts val="0"/>
              </a:spcBef>
              <a:buClrTx/>
              <a:buFont typeface="Arial" pitchFamily="34" charset="0"/>
              <a:buChar char=""/>
              <a:defRPr sz="2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4008" indent="-241093" algn="l" defTabSz="914400" rtl="0" eaLnBrk="1" latinLnBrk="0" hangingPunct="1">
              <a:spcBef>
                <a:spcPts val="0"/>
              </a:spcBef>
              <a:buClrTx/>
              <a:buFont typeface="Arial" pitchFamily="34" charset="0"/>
              <a:buChar char=""/>
              <a:defRPr sz="19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5465" indent="-241093" algn="l" defTabSz="914400" rtl="0" eaLnBrk="1" latinLnBrk="0" hangingPunct="1">
              <a:spcBef>
                <a:spcPts val="0"/>
              </a:spcBef>
              <a:buClrTx/>
              <a:buFont typeface="Arial" pitchFamily="34" charset="0"/>
              <a:buChar char="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6922" indent="-241093" algn="l" defTabSz="914400" rtl="0" eaLnBrk="1" latinLnBrk="0" hangingPunct="1">
              <a:spcBef>
                <a:spcPts val="0"/>
              </a:spcBef>
              <a:buClrTx/>
              <a:buFont typeface="Arial" pitchFamily="34" charset="0"/>
              <a:buChar char=""/>
              <a:defRPr sz="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800">
                <a:uFillTx/>
              </a:defRPr>
            </a:pPr>
            <a:r>
              <a:rPr lang="en-US" sz="2672" dirty="0" smtClean="0">
                <a:uFill>
                  <a:solidFill/>
                </a:uFill>
              </a:rPr>
              <a:t>Utilize MCMC to generate a Markov chain, such that we have a Markov chain </a:t>
            </a:r>
            <a:endParaRPr lang="en-US" sz="2672" dirty="0">
              <a:uFill>
                <a:solidFill/>
              </a:uFill>
            </a:endParaRPr>
          </a:p>
        </p:txBody>
      </p:sp>
      <p:sp>
        <p:nvSpPr>
          <p:cNvPr id="16" name="Shape 72"/>
          <p:cNvSpPr/>
          <p:nvPr/>
        </p:nvSpPr>
        <p:spPr>
          <a:xfrm>
            <a:off x="899592" y="4418907"/>
            <a:ext cx="2863477" cy="483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800"/>
            </a:lvl1pPr>
          </a:lstStyle>
          <a:p>
            <a:pPr lvl="0">
              <a:defRPr sz="1800">
                <a:uFillTx/>
              </a:defRPr>
            </a:pPr>
            <a:r>
              <a:rPr sz="2672" dirty="0">
                <a:uFill>
                  <a:solidFill/>
                </a:uFill>
              </a:rPr>
              <a:t>If </a:t>
            </a:r>
            <a:r>
              <a:rPr sz="2672" i="1" dirty="0">
                <a:uFill>
                  <a:solidFill/>
                </a:uFill>
              </a:rPr>
              <a:t>n</a:t>
            </a:r>
            <a:r>
              <a:rPr sz="2672" dirty="0">
                <a:uFill>
                  <a:solidFill/>
                </a:uFill>
              </a:rPr>
              <a:t> is large enough, </a:t>
            </a:r>
          </a:p>
        </p:txBody>
      </p:sp>
      <p:pic>
        <p:nvPicPr>
          <p:cNvPr id="17" name="pasted-image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27784" y="3785594"/>
            <a:ext cx="3456384" cy="331946"/>
          </a:xfrm>
          <a:prstGeom prst="rect">
            <a:avLst/>
          </a:prstGeom>
          <a:ln>
            <a:round/>
          </a:ln>
        </p:spPr>
      </p:pic>
      <p:sp>
        <p:nvSpPr>
          <p:cNvPr id="18" name="Shape 74"/>
          <p:cNvSpPr/>
          <p:nvPr/>
        </p:nvSpPr>
        <p:spPr>
          <a:xfrm>
            <a:off x="889769" y="5342313"/>
            <a:ext cx="2832700" cy="894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uFillTx/>
              </a:defRPr>
            </a:pPr>
            <a:r>
              <a:rPr sz="2672" dirty="0">
                <a:uFill>
                  <a:solidFill/>
                </a:uFill>
              </a:rPr>
              <a:t>Example: X={e, t, w}</a:t>
            </a:r>
          </a:p>
          <a:p>
            <a:pPr lvl="0">
              <a:defRPr sz="1800">
                <a:uFillTx/>
              </a:defRPr>
            </a:pPr>
            <a:endParaRPr sz="2672" dirty="0">
              <a:uFill>
                <a:solidFill/>
              </a:uFill>
            </a:endParaRPr>
          </a:p>
        </p:txBody>
      </p:sp>
      <p:pic>
        <p:nvPicPr>
          <p:cNvPr id="19" name="pasted-image.ti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95936" y="4472393"/>
            <a:ext cx="1382060" cy="444936"/>
          </a:xfrm>
          <a:prstGeom prst="rect">
            <a:avLst/>
          </a:prstGeom>
          <a:ln>
            <a:round/>
          </a:ln>
        </p:spPr>
      </p:pic>
      <p:pic>
        <p:nvPicPr>
          <p:cNvPr id="20" name="pasted-image.ti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167815" y="5216391"/>
            <a:ext cx="4026099" cy="818992"/>
          </a:xfrm>
          <a:prstGeom prst="rect">
            <a:avLst/>
          </a:prstGeom>
          <a:ln>
            <a:round/>
          </a:ln>
        </p:spPr>
      </p:pic>
    </p:spTree>
    <p:extLst>
      <p:ext uri="{BB962C8B-B14F-4D97-AF65-F5344CB8AC3E}">
        <p14:creationId xmlns:p14="http://schemas.microsoft.com/office/powerpoint/2010/main" val="22007513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1124744"/>
                <a:ext cx="8286808" cy="51125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b="1" dirty="0" smtClean="0"/>
                  <a:t>Detailed Balance Condition(</a:t>
                </a:r>
                <a:r>
                  <a:rPr lang="zh-CN" altLang="en-US" b="1" dirty="0" smtClean="0"/>
                  <a:t>细致平衡条件</a:t>
                </a:r>
                <a:r>
                  <a:rPr lang="en-US" altLang="zh-CN" b="1" dirty="0" smtClean="0"/>
                  <a:t>)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altLang="zh-CN" b="1" dirty="0"/>
                  <a:t>Theorem</a:t>
                </a:r>
                <a:r>
                  <a:rPr lang="en-US" altLang="zh-CN" dirty="0"/>
                  <a:t>: If the transition </a:t>
                </a:r>
                <a:r>
                  <a:rPr lang="en-US" altLang="zh-CN" dirty="0" smtClean="0"/>
                  <a:t>matrix P </a:t>
                </a:r>
                <a:r>
                  <a:rPr lang="en-US" altLang="zh-CN" dirty="0"/>
                  <a:t>of non-periodic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Markov chain </a:t>
                </a:r>
                <a:r>
                  <a:rPr lang="en-US" altLang="zh-CN" dirty="0" smtClean="0"/>
                  <a:t>and </a:t>
                </a:r>
                <a:r>
                  <a:rPr lang="en-US" altLang="zh-CN" dirty="0"/>
                  <a:t>the distribution of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 smtClean="0"/>
                  <a:t>satisfy</a:t>
                </a:r>
              </a:p>
              <a:p>
                <a:pPr lvl="1"/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 smtClean="0"/>
                  <a:t>Then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 smtClean="0"/>
                  <a:t>is the </a:t>
                </a:r>
                <a:r>
                  <a:rPr lang="en-US" altLang="zh-CN" b="1" dirty="0"/>
                  <a:t>equilibrium </a:t>
                </a:r>
                <a:r>
                  <a:rPr lang="en-US" altLang="zh-CN" b="1" dirty="0" smtClean="0"/>
                  <a:t>distribution, </a:t>
                </a:r>
                <a:r>
                  <a:rPr lang="en-US" altLang="zh-CN" dirty="0"/>
                  <a:t>w</a:t>
                </a:r>
                <a:r>
                  <a:rPr lang="en-US" altLang="zh-CN" dirty="0" smtClean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CN" dirty="0" smtClean="0"/>
                  <a:t> means the probability of transiting from state </a:t>
                </a:r>
                <a:r>
                  <a:rPr lang="en-US" altLang="zh-CN" dirty="0" err="1" smtClean="0"/>
                  <a:t>i</a:t>
                </a:r>
                <a:r>
                  <a:rPr lang="en-US" altLang="zh-CN" dirty="0" smtClean="0"/>
                  <a:t> to state j, and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altLang="zh-CN" dirty="0" smtClean="0"/>
                  <a:t> is the probability of been state </a:t>
                </a:r>
                <a:r>
                  <a:rPr lang="en-US" altLang="zh-CN" dirty="0" err="1" smtClean="0"/>
                  <a:t>i</a:t>
                </a:r>
                <a:r>
                  <a:rPr lang="en-US" altLang="zh-CN" dirty="0" smtClean="0"/>
                  <a:t>.</a:t>
                </a:r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1124744"/>
                <a:ext cx="8286808" cy="5112568"/>
              </a:xfrm>
              <a:blipFill rotWithShape="0">
                <a:blip r:embed="rId2"/>
                <a:stretch>
                  <a:fillRect l="-1325" t="-1551" r="-7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2191146" y="2669876"/>
                <a:ext cx="3951017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146" y="2669876"/>
                <a:ext cx="3951017" cy="399084"/>
              </a:xfrm>
              <a:prstGeom prst="rect">
                <a:avLst/>
              </a:prstGeom>
              <a:blipFill rotWithShape="0">
                <a:blip r:embed="rId3"/>
                <a:stretch>
                  <a:fillRect l="-462" r="-1849" b="-26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内容占位符 2"/>
          <p:cNvSpPr>
            <a:spLocks noGrp="1"/>
          </p:cNvSpPr>
          <p:nvPr>
            <p:ph idx="13"/>
          </p:nvPr>
        </p:nvSpPr>
        <p:spPr>
          <a:xfrm>
            <a:off x="317640" y="359953"/>
            <a:ext cx="8574840" cy="476759"/>
          </a:xfrm>
        </p:spPr>
        <p:txBody>
          <a:bodyPr/>
          <a:lstStyle/>
          <a:p>
            <a:pPr algn="ctr"/>
            <a:r>
              <a:rPr lang="en-US" altLang="zh-CN" sz="3200" b="1" dirty="0" smtClean="0">
                <a:solidFill>
                  <a:srgbClr val="0036A2"/>
                </a:solidFill>
                <a:latin typeface="Arial" charset="0"/>
              </a:rPr>
              <a:t>MCMC Basics</a:t>
            </a:r>
            <a:endParaRPr lang="en-US" altLang="zh-CN" sz="3200" b="1" dirty="0">
              <a:solidFill>
                <a:srgbClr val="0036A2"/>
              </a:solidFill>
              <a:latin typeface="Arial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5013176"/>
            <a:ext cx="391477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1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1050623"/>
                <a:ext cx="8856984" cy="506169"/>
              </a:xfrm>
            </p:spPr>
            <p:txBody>
              <a:bodyPr/>
              <a:lstStyle/>
              <a:p>
                <a:r>
                  <a:rPr lang="en-US" altLang="zh-CN" sz="2400" dirty="0"/>
                  <a:t>G</a:t>
                </a:r>
                <a:r>
                  <a:rPr lang="en-US" altLang="zh-CN" sz="2400" dirty="0" smtClean="0"/>
                  <a:t>iven p(X), we target to find a transition matrix Q(X), such that:</a:t>
                </a:r>
              </a:p>
              <a:p>
                <a:pPr marL="0" indent="0">
                  <a:buNone/>
                </a:pPr>
                <a:endParaRPr lang="en-US" altLang="zh-CN" sz="2400" dirty="0" smtClean="0"/>
              </a:p>
              <a:p>
                <a:endParaRPr lang="en-US" altLang="zh-CN" sz="2400" dirty="0" smtClean="0"/>
              </a:p>
              <a:p>
                <a:r>
                  <a:rPr lang="en-US" altLang="zh-CN" sz="2400" dirty="0" smtClean="0"/>
                  <a:t>Then loosen the condition by </a:t>
                </a:r>
                <a:r>
                  <a:rPr lang="en-US" altLang="zh-CN" sz="2400" dirty="0"/>
                  <a:t>introducing the </a:t>
                </a:r>
                <a:r>
                  <a:rPr lang="en-US" altLang="zh-CN" sz="2400" b="1" dirty="0" smtClean="0">
                    <a:solidFill>
                      <a:srgbClr val="C00000"/>
                    </a:solidFill>
                  </a:rPr>
                  <a:t>acceptance ratio </a:t>
                </a:r>
                <a14:m>
                  <m:oMath xmlns:m="http://schemas.openxmlformats.org/officeDocument/2006/math">
                    <m:r>
                      <a:rPr lang="zh-CN" altLang="en-US" sz="2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𝛂</m:t>
                    </m:r>
                  </m:oMath>
                </a14:m>
                <a:r>
                  <a:rPr lang="en-US" altLang="zh-CN" sz="2400" dirty="0" smtClean="0"/>
                  <a:t>, so that</a:t>
                </a:r>
              </a:p>
              <a:p>
                <a:endParaRPr lang="en-US" altLang="zh-CN" sz="2400" dirty="0"/>
              </a:p>
              <a:p>
                <a:endParaRPr lang="en-US" altLang="zh-CN" sz="1000" dirty="0" smtClean="0"/>
              </a:p>
              <a:p>
                <a:pPr marL="0" indent="0">
                  <a:buNone/>
                </a:pPr>
                <a:r>
                  <a:rPr lang="en-US" altLang="zh-CN" sz="2400" dirty="0" smtClean="0"/>
                  <a:t>    Where </a:t>
                </a:r>
              </a:p>
              <a:p>
                <a:endParaRPr lang="en-US" altLang="zh-CN" sz="2400" dirty="0" smtClean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1050623"/>
                <a:ext cx="8856984" cy="506169"/>
              </a:xfrm>
              <a:blipFill rotWithShape="0">
                <a:blip r:embed="rId2"/>
                <a:stretch>
                  <a:fillRect l="-964" t="-9639" r="-1583" b="-6325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617985" y="1995387"/>
                <a:ext cx="5836021" cy="4255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endChr m:val="|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𝑎𝑛𝑦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985" y="1995387"/>
                <a:ext cx="5836021" cy="42550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115616" y="3609020"/>
                <a:ext cx="6622197" cy="4255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endChr m:val="|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3609020"/>
                <a:ext cx="6622197" cy="42550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483768" y="4416034"/>
                <a:ext cx="3545842" cy="1173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endChr m:val="|"/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4416034"/>
                <a:ext cx="3545842" cy="117320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511609" y="5733256"/>
                <a:ext cx="6048771" cy="855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limLow>
                        <m:limLow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lim>
                      </m:limLow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limLow>
                        <m:limLow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endChr m:val="|"/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d>
                            <m:dPr>
                              <m:endChr m:val="|"/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)</m:t>
                          </m:r>
                        </m:lim>
                      </m:limLow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609" y="5733256"/>
                <a:ext cx="6048771" cy="855747"/>
              </a:xfrm>
              <a:prstGeom prst="rect">
                <a:avLst/>
              </a:prstGeom>
              <a:blipFill rotWithShape="0">
                <a:blip r:embed="rId6"/>
                <a:stretch>
                  <a:fillRect l="-706" b="-78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内容占位符 2"/>
          <p:cNvSpPr>
            <a:spLocks noGrp="1"/>
          </p:cNvSpPr>
          <p:nvPr>
            <p:ph idx="13"/>
          </p:nvPr>
        </p:nvSpPr>
        <p:spPr>
          <a:xfrm>
            <a:off x="317640" y="359953"/>
            <a:ext cx="8574840" cy="476759"/>
          </a:xfrm>
        </p:spPr>
        <p:txBody>
          <a:bodyPr/>
          <a:lstStyle/>
          <a:p>
            <a:pPr algn="ctr"/>
            <a:r>
              <a:rPr lang="en-US" altLang="zh-CN" sz="3200" b="1" dirty="0" smtClean="0">
                <a:solidFill>
                  <a:srgbClr val="0036A2"/>
                </a:solidFill>
                <a:latin typeface="Arial" charset="0"/>
              </a:rPr>
              <a:t>MCMC Sampling</a:t>
            </a:r>
            <a:endParaRPr lang="en-US" altLang="zh-CN" sz="3200" b="1" dirty="0">
              <a:solidFill>
                <a:srgbClr val="0036A2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34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830449" y="1700808"/>
                <a:ext cx="6192688" cy="506169"/>
              </a:xfrm>
            </p:spPr>
            <p:txBody>
              <a:bodyPr/>
              <a:lstStyle/>
              <a:p>
                <a:pPr marL="95250" lvl="1" indent="0">
                  <a:buNone/>
                </a:pPr>
                <a:r>
                  <a:rPr lang="en-US" altLang="zh-CN" sz="2200" dirty="0" smtClean="0"/>
                  <a:t>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sz="2200" dirty="0" smtClean="0"/>
              </a:p>
              <a:p>
                <a:pPr marL="95250" lvl="1" indent="0">
                  <a:buNone/>
                </a:pPr>
                <a:r>
                  <a:rPr lang="en-US" altLang="zh-CN" sz="2200" dirty="0" smtClean="0"/>
                  <a:t>While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=0,1,2,…</m:t>
                    </m:r>
                  </m:oMath>
                </a14:m>
                <a:r>
                  <a:rPr lang="en-US" altLang="zh-CN" sz="2200" dirty="0" smtClean="0"/>
                  <a:t> do</a:t>
                </a:r>
              </a:p>
              <a:p>
                <a:pPr marL="95250" lvl="1" indent="0">
                  <a:buNone/>
                </a:pPr>
                <a:r>
                  <a:rPr lang="en-US" altLang="zh-CN" sz="2200" dirty="0" smtClean="0"/>
                  <a:t> 	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zh-CN" sz="2200" dirty="0" smtClean="0"/>
                  <a:t>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200" dirty="0" smtClean="0"/>
                  <a:t>, sample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200" dirty="0" smtClean="0"/>
              </a:p>
              <a:p>
                <a:pPr marL="95250" lvl="1" indent="0">
                  <a:buNone/>
                </a:pPr>
                <a:r>
                  <a:rPr lang="en-US" altLang="zh-CN" sz="2200" dirty="0"/>
                  <a:t> </a:t>
                </a:r>
                <a:r>
                  <a:rPr lang="en-US" altLang="zh-CN" sz="2200" dirty="0" smtClean="0"/>
                  <a:t>	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𝑈𝑛𝑖𝑓𝑜𝑟𝑚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endParaRPr lang="en-US" altLang="zh-CN" sz="2200" dirty="0" smtClean="0"/>
              </a:p>
              <a:p>
                <a:pPr marL="95250" lvl="1" indent="0">
                  <a:buNone/>
                </a:pPr>
                <a:r>
                  <a:rPr lang="en-US" altLang="zh-CN" sz="2200" dirty="0" smtClean="0"/>
                  <a:t> 	if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zh-CN" altLang="en-US" sz="2200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altLang="zh-CN" sz="2200" dirty="0" smtClean="0"/>
              </a:p>
              <a:p>
                <a:pPr marL="95250" lvl="1" indent="0">
                  <a:buNone/>
                </a:pPr>
                <a:r>
                  <a:rPr lang="en-US" altLang="zh-CN" sz="2200" dirty="0" smtClean="0"/>
                  <a:t>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200" dirty="0" smtClean="0"/>
              </a:p>
              <a:p>
                <a:pPr marL="95250" lvl="1" indent="0">
                  <a:buNone/>
                </a:pPr>
                <a:r>
                  <a:rPr lang="en-US" altLang="zh-CN" sz="2200" dirty="0"/>
                  <a:t> </a:t>
                </a:r>
                <a:r>
                  <a:rPr lang="en-US" altLang="zh-CN" sz="2200" dirty="0" smtClean="0"/>
                  <a:t>	else </a:t>
                </a:r>
              </a:p>
              <a:p>
                <a:pPr marL="95250" lvl="1" indent="0">
                  <a:buNone/>
                </a:pPr>
                <a:r>
                  <a:rPr lang="en-US" altLang="zh-CN" sz="2200" dirty="0"/>
                  <a:t> </a:t>
                </a:r>
                <a:r>
                  <a:rPr lang="en-US" altLang="zh-CN" sz="2200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sz="2200" dirty="0" smtClean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0449" y="1700808"/>
                <a:ext cx="6192688" cy="506169"/>
              </a:xfrm>
              <a:blipFill rotWithShape="0">
                <a:blip r:embed="rId2"/>
                <a:stretch>
                  <a:fillRect t="-8434" b="-5445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内容占位符 2"/>
          <p:cNvSpPr>
            <a:spLocks noGrp="1"/>
          </p:cNvSpPr>
          <p:nvPr>
            <p:ph idx="13"/>
          </p:nvPr>
        </p:nvSpPr>
        <p:spPr>
          <a:xfrm>
            <a:off x="317640" y="359953"/>
            <a:ext cx="8574840" cy="476759"/>
          </a:xfrm>
        </p:spPr>
        <p:txBody>
          <a:bodyPr/>
          <a:lstStyle/>
          <a:p>
            <a:pPr algn="ctr"/>
            <a:r>
              <a:rPr lang="en-US" altLang="zh-CN" sz="3200" b="1" dirty="0" smtClean="0">
                <a:solidFill>
                  <a:srgbClr val="0036A2"/>
                </a:solidFill>
                <a:latin typeface="Arial" charset="0"/>
              </a:rPr>
              <a:t>MCMC Sampling</a:t>
            </a:r>
            <a:endParaRPr lang="en-US" altLang="zh-CN" sz="3200" b="1" dirty="0">
              <a:solidFill>
                <a:srgbClr val="0036A2"/>
              </a:solidFill>
              <a:latin typeface="Arial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55776" y="3356992"/>
            <a:ext cx="2808312" cy="36004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线形标注 1(带边框和强调线) 4"/>
          <p:cNvSpPr/>
          <p:nvPr/>
        </p:nvSpPr>
        <p:spPr>
          <a:xfrm>
            <a:off x="5830633" y="4509120"/>
            <a:ext cx="3024336" cy="864096"/>
          </a:xfrm>
          <a:prstGeom prst="accentBorderCallout1">
            <a:avLst>
              <a:gd name="adj1" fmla="val 53273"/>
              <a:gd name="adj2" fmla="val -3830"/>
              <a:gd name="adj3" fmla="val -92014"/>
              <a:gd name="adj4" fmla="val -2032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Acceptance ratio would be too small !! </a:t>
            </a:r>
            <a:endParaRPr lang="zh-CN" altLang="en-US" sz="220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81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5" y="1070849"/>
            <a:ext cx="4374556" cy="223894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068" y="1052736"/>
            <a:ext cx="4589932" cy="21395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3426424"/>
            <a:ext cx="4529123" cy="22619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4322" y="3861048"/>
            <a:ext cx="4837195" cy="2650136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>
            <a:off x="4139952" y="2122511"/>
            <a:ext cx="79208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3995936" y="3076749"/>
            <a:ext cx="1080120" cy="10441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3995936" y="4756959"/>
            <a:ext cx="1080120" cy="53047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2"/>
          <p:cNvSpPr>
            <a:spLocks noGrp="1"/>
          </p:cNvSpPr>
          <p:nvPr>
            <p:ph idx="13"/>
          </p:nvPr>
        </p:nvSpPr>
        <p:spPr>
          <a:xfrm>
            <a:off x="317640" y="359953"/>
            <a:ext cx="8574840" cy="476759"/>
          </a:xfrm>
        </p:spPr>
        <p:txBody>
          <a:bodyPr/>
          <a:lstStyle/>
          <a:p>
            <a:pPr algn="ctr"/>
            <a:r>
              <a:rPr lang="en-US" altLang="zh-CN" sz="3200" b="1" dirty="0" smtClean="0">
                <a:solidFill>
                  <a:srgbClr val="0036A2"/>
                </a:solidFill>
                <a:latin typeface="Arial" charset="0"/>
              </a:rPr>
              <a:t>MCMC Example</a:t>
            </a:r>
            <a:endParaRPr lang="en-US" altLang="zh-CN" sz="3200" b="1" dirty="0">
              <a:solidFill>
                <a:srgbClr val="0036A2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36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07504" y="1165143"/>
            <a:ext cx="8856984" cy="506169"/>
          </a:xfrm>
        </p:spPr>
        <p:txBody>
          <a:bodyPr/>
          <a:lstStyle/>
          <a:p>
            <a:r>
              <a:rPr lang="en-US" altLang="zh-CN" sz="2400" dirty="0" smtClean="0"/>
              <a:t>Equivalence: </a:t>
            </a:r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r>
              <a:rPr lang="en-US" altLang="zh-CN" sz="2400" b="1" dirty="0" smtClean="0">
                <a:solidFill>
                  <a:srgbClr val="C00000"/>
                </a:solidFill>
              </a:rPr>
              <a:t>Idea: </a:t>
            </a:r>
            <a:r>
              <a:rPr lang="en-US" altLang="zh-CN" sz="2400" dirty="0" smtClean="0">
                <a:solidFill>
                  <a:srgbClr val="C00000"/>
                </a:solidFill>
              </a:rPr>
              <a:t>Magnify acceptance ratio by </a:t>
            </a:r>
          </a:p>
          <a:p>
            <a:endParaRPr lang="en-US" altLang="zh-CN" sz="2400" dirty="0"/>
          </a:p>
          <a:p>
            <a:endParaRPr lang="en-US" altLang="zh-CN" sz="1200" dirty="0" smtClean="0"/>
          </a:p>
          <a:p>
            <a:endParaRPr lang="en-US" altLang="zh-CN" sz="2000" dirty="0" smtClean="0"/>
          </a:p>
          <a:p>
            <a:r>
              <a:rPr lang="en-US" altLang="zh-CN" sz="2400" dirty="0" smtClean="0"/>
              <a:t>Note that it wouldn’t violate the detailed balance condition</a:t>
            </a:r>
            <a:endParaRPr lang="en-US" altLang="zh-CN" sz="2400" dirty="0"/>
          </a:p>
          <a:p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759890" y="1574242"/>
                <a:ext cx="5129033" cy="389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∗0.1=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endChr m:val="|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)∗0.2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890" y="1574242"/>
                <a:ext cx="5129033" cy="389979"/>
              </a:xfrm>
              <a:prstGeom prst="rect">
                <a:avLst/>
              </a:prstGeom>
              <a:blipFill rotWithShape="0">
                <a:blip r:embed="rId2"/>
                <a:stretch>
                  <a:fillRect l="-238" r="-119" b="-234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763688" y="1999743"/>
                <a:ext cx="5129033" cy="389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∗0.5=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endChr m:val="|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)∗1.0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1999743"/>
                <a:ext cx="5129033" cy="389979"/>
              </a:xfrm>
              <a:prstGeom prst="rect">
                <a:avLst/>
              </a:prstGeom>
              <a:blipFill rotWithShape="0">
                <a:blip r:embed="rId3"/>
                <a:stretch>
                  <a:fillRect l="-119" b="-234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258641" y="3057559"/>
                <a:ext cx="4314066" cy="8750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2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200" b="0" i="0" smtClean="0">
                          <a:latin typeface="Cambria Math" panose="02040503050406030204" pitchFamily="18" charset="0"/>
                        </a:rPr>
                        <m:t>min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f>
                            <m:f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endChr m:val="|"/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641" y="3057559"/>
                <a:ext cx="4314066" cy="87504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00793" y="4365104"/>
                <a:ext cx="8270406" cy="22324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n-US" altLang="zh-CN" sz="2200">
                          <a:latin typeface="Cambria Math" panose="02040503050406030204" pitchFamily="18" charset="0"/>
                        </a:rPr>
                        <m:t>min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1,</m:t>
                          </m:r>
                          <m:f>
                            <m:f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endChr m:val="|"/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sz="22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2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endChr m:val="|"/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2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endChr m:val="|"/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US" altLang="zh-CN" sz="2200" b="0" i="0" smtClean="0">
                          <a:latin typeface="Cambria Math" panose="02040503050406030204" pitchFamily="18" charset="0"/>
                        </a:rPr>
                        <m:t>min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endChr m:val="|"/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endChr m:val="|"/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93" y="4365104"/>
                <a:ext cx="8270406" cy="223240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内容占位符 2"/>
          <p:cNvSpPr>
            <a:spLocks noGrp="1"/>
          </p:cNvSpPr>
          <p:nvPr>
            <p:ph idx="13"/>
          </p:nvPr>
        </p:nvSpPr>
        <p:spPr>
          <a:xfrm>
            <a:off x="317640" y="359953"/>
            <a:ext cx="8574840" cy="476759"/>
          </a:xfrm>
        </p:spPr>
        <p:txBody>
          <a:bodyPr/>
          <a:lstStyle/>
          <a:p>
            <a:pPr algn="ctr"/>
            <a:r>
              <a:rPr lang="en-US" altLang="zh-CN" sz="3200" b="1" dirty="0" smtClean="0">
                <a:solidFill>
                  <a:srgbClr val="0036A2"/>
                </a:solidFill>
                <a:latin typeface="Arial" charset="0"/>
              </a:rPr>
              <a:t>Metropolis–Hastings (MH) </a:t>
            </a:r>
            <a:r>
              <a:rPr lang="en-US" altLang="zh-CN" sz="3200" b="1" dirty="0">
                <a:solidFill>
                  <a:srgbClr val="0036A2"/>
                </a:solidFill>
                <a:latin typeface="Arial" charset="0"/>
              </a:rPr>
              <a:t>S</a:t>
            </a:r>
            <a:r>
              <a:rPr lang="en-US" altLang="zh-CN" sz="3200" b="1" dirty="0" smtClean="0">
                <a:solidFill>
                  <a:srgbClr val="0036A2"/>
                </a:solidFill>
                <a:latin typeface="Arial" charset="0"/>
              </a:rPr>
              <a:t>ampling</a:t>
            </a:r>
            <a:endParaRPr lang="en-US" altLang="zh-CN" sz="3200" b="1" dirty="0">
              <a:solidFill>
                <a:srgbClr val="0036A2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73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>
            <a:spLocks noGrp="1"/>
          </p:cNvSpPr>
          <p:nvPr>
            <p:ph idx="13"/>
          </p:nvPr>
        </p:nvSpPr>
        <p:spPr>
          <a:xfrm>
            <a:off x="317640" y="359953"/>
            <a:ext cx="8574840" cy="476759"/>
          </a:xfrm>
        </p:spPr>
        <p:txBody>
          <a:bodyPr/>
          <a:lstStyle/>
          <a:p>
            <a:pPr algn="ctr"/>
            <a:r>
              <a:rPr lang="en-US" altLang="zh-CN" sz="3200" b="1" dirty="0" smtClean="0">
                <a:solidFill>
                  <a:srgbClr val="0036A2"/>
                </a:solidFill>
                <a:latin typeface="Arial" charset="0"/>
              </a:rPr>
              <a:t>MH Sampling</a:t>
            </a:r>
            <a:endParaRPr lang="en-US" altLang="zh-CN" sz="3200" b="1" dirty="0">
              <a:solidFill>
                <a:srgbClr val="0036A2"/>
              </a:solidFill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830449" y="1700808"/>
                <a:ext cx="6192688" cy="506169"/>
              </a:xfrm>
            </p:spPr>
            <p:txBody>
              <a:bodyPr/>
              <a:lstStyle/>
              <a:p>
                <a:pPr marL="95250" lvl="1" indent="0">
                  <a:buNone/>
                </a:pPr>
                <a:r>
                  <a:rPr lang="en-US" altLang="zh-CN" sz="2200" dirty="0" smtClean="0"/>
                  <a:t>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sz="2200" dirty="0" smtClean="0"/>
              </a:p>
              <a:p>
                <a:pPr marL="95250" lvl="1" indent="0">
                  <a:buNone/>
                </a:pPr>
                <a:r>
                  <a:rPr lang="en-US" altLang="zh-CN" sz="2200" dirty="0" smtClean="0"/>
                  <a:t>While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=0,1,2,…</m:t>
                    </m:r>
                  </m:oMath>
                </a14:m>
                <a:r>
                  <a:rPr lang="en-US" altLang="zh-CN" sz="2200" dirty="0" smtClean="0"/>
                  <a:t> do</a:t>
                </a:r>
              </a:p>
              <a:p>
                <a:pPr marL="95250" lvl="1" indent="0">
                  <a:buNone/>
                </a:pPr>
                <a:r>
                  <a:rPr lang="en-US" altLang="zh-CN" sz="2200" dirty="0" smtClean="0"/>
                  <a:t> 	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zh-CN" sz="2200" dirty="0" smtClean="0"/>
                  <a:t>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200" dirty="0" smtClean="0"/>
                  <a:t>, sample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200" dirty="0" smtClean="0"/>
              </a:p>
              <a:p>
                <a:pPr marL="95250" lvl="1" indent="0">
                  <a:buNone/>
                </a:pPr>
                <a:r>
                  <a:rPr lang="en-US" altLang="zh-CN" sz="2200" dirty="0"/>
                  <a:t> </a:t>
                </a:r>
                <a:r>
                  <a:rPr lang="en-US" altLang="zh-CN" sz="2200" dirty="0" smtClean="0"/>
                  <a:t>	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𝑈𝑛𝑖𝑓𝑜𝑟𝑚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endParaRPr lang="en-US" altLang="zh-CN" sz="2200" dirty="0" smtClean="0"/>
              </a:p>
              <a:p>
                <a:pPr marL="95250" lvl="1" indent="0">
                  <a:buNone/>
                </a:pPr>
                <a:r>
                  <a:rPr lang="en-US" altLang="zh-CN" sz="2200" dirty="0" smtClean="0"/>
                  <a:t> 	if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zh-CN" altLang="en-US" sz="2200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200">
                        <a:latin typeface="Cambria Math" panose="02040503050406030204" pitchFamily="18" charset="0"/>
                      </a:rPr>
                      <m:t>min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1,</m:t>
                        </m:r>
                        <m:f>
                          <m:f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endChr m:val="|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endChr m:val="|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lang="en-US" altLang="zh-CN" sz="2200" dirty="0" smtClean="0"/>
              </a:p>
              <a:p>
                <a:pPr marL="95250" lvl="1" indent="0">
                  <a:buNone/>
                </a:pPr>
                <a:r>
                  <a:rPr lang="en-US" altLang="zh-CN" sz="2200" dirty="0" smtClean="0"/>
                  <a:t>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200" dirty="0" smtClean="0"/>
              </a:p>
              <a:p>
                <a:pPr marL="95250" lvl="1" indent="0">
                  <a:buNone/>
                </a:pPr>
                <a:r>
                  <a:rPr lang="en-US" altLang="zh-CN" sz="2200" dirty="0"/>
                  <a:t> </a:t>
                </a:r>
                <a:r>
                  <a:rPr lang="en-US" altLang="zh-CN" sz="2200" dirty="0" smtClean="0"/>
                  <a:t>	else </a:t>
                </a:r>
              </a:p>
              <a:p>
                <a:pPr marL="95250" lvl="1" indent="0">
                  <a:buNone/>
                </a:pPr>
                <a:r>
                  <a:rPr lang="en-US" altLang="zh-CN" sz="2200" dirty="0"/>
                  <a:t> </a:t>
                </a:r>
                <a:r>
                  <a:rPr lang="en-US" altLang="zh-CN" sz="2200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sz="2200" dirty="0" smtClean="0"/>
              </a:p>
            </p:txBody>
          </p:sp>
        </mc:Choice>
        <mc:Fallback xmlns="">
          <p:sp>
            <p:nvSpPr>
              <p:cNvPr id="11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0449" y="1700808"/>
                <a:ext cx="6192688" cy="506169"/>
              </a:xfrm>
              <a:blipFill rotWithShape="0">
                <a:blip r:embed="rId2"/>
                <a:stretch>
                  <a:fillRect t="-8434" b="-6060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2555776" y="3356992"/>
            <a:ext cx="3816424" cy="72008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线形标注 1(带边框和强调线) 14"/>
          <p:cNvSpPr/>
          <p:nvPr/>
        </p:nvSpPr>
        <p:spPr>
          <a:xfrm>
            <a:off x="5148064" y="4869160"/>
            <a:ext cx="3024336" cy="864096"/>
          </a:xfrm>
          <a:prstGeom prst="accentBorderCallout1">
            <a:avLst>
              <a:gd name="adj1" fmla="val 53273"/>
              <a:gd name="adj2" fmla="val -3830"/>
              <a:gd name="adj3" fmla="val -92014"/>
              <a:gd name="adj4" fmla="val -2032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Acceptance ratio still isn’t 100% !! </a:t>
            </a:r>
            <a:endParaRPr lang="zh-CN" altLang="en-US" sz="220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75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1156333"/>
                <a:ext cx="8352928" cy="506169"/>
              </a:xfrm>
            </p:spPr>
            <p:txBody>
              <a:bodyPr/>
              <a:lstStyle/>
              <a:p>
                <a:r>
                  <a:rPr lang="en-US" altLang="zh-CN" sz="2400" b="1" dirty="0" smtClean="0"/>
                  <a:t>Idea:</a:t>
                </a:r>
              </a:p>
              <a:p>
                <a:pPr lvl="1"/>
                <a:r>
                  <a:rPr lang="en-US" altLang="zh-CN" sz="2200" dirty="0" smtClean="0"/>
                  <a:t>MH has large acceptance ratio, Gibbs sampling further make acceptance ratio being 100% </a:t>
                </a:r>
                <a:endParaRPr lang="en-US" altLang="zh-CN" dirty="0" smtClean="0"/>
              </a:p>
              <a:p>
                <a:r>
                  <a:rPr lang="en-US" altLang="zh-CN" b="1" dirty="0" smtClean="0"/>
                  <a:t>Two-dimension example</a:t>
                </a:r>
              </a:p>
              <a:p>
                <a:pPr lvl="1"/>
                <a:r>
                  <a:rPr lang="en-US" altLang="zh-CN" dirty="0" smtClean="0"/>
                  <a:t>Given a joint distribution p(x, y), corresponding to the point in the figure below,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/>
                  <a:t> 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1156333"/>
                <a:ext cx="8352928" cy="506169"/>
              </a:xfrm>
              <a:blipFill rotWithShape="0">
                <a:blip r:embed="rId2"/>
                <a:stretch>
                  <a:fillRect l="-1168" t="-9639" b="-4168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26" y="3939279"/>
            <a:ext cx="2873301" cy="24787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329917" y="3789040"/>
                <a:ext cx="5379101" cy="755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9917" y="3789040"/>
                <a:ext cx="5379101" cy="75520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3725859" y="5322694"/>
                <a:ext cx="4587218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859" y="5322694"/>
                <a:ext cx="4587218" cy="338554"/>
              </a:xfrm>
              <a:prstGeom prst="rect">
                <a:avLst/>
              </a:prstGeom>
              <a:blipFill rotWithShape="0">
                <a:blip r:embed="rId5"/>
                <a:stretch>
                  <a:fillRect l="-930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098525" y="5727240"/>
                <a:ext cx="3841886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8525" y="5727240"/>
                <a:ext cx="3841886" cy="430887"/>
              </a:xfrm>
              <a:prstGeom prst="rect">
                <a:avLst/>
              </a:prstGeom>
              <a:blipFill rotWithShape="0"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/>
          <p:cNvCxnSpPr>
            <a:stCxn id="7" idx="2"/>
            <a:endCxn id="8" idx="0"/>
          </p:cNvCxnSpPr>
          <p:nvPr/>
        </p:nvCxnSpPr>
        <p:spPr>
          <a:xfrm>
            <a:off x="6019468" y="4544247"/>
            <a:ext cx="0" cy="7784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2"/>
          <p:cNvSpPr>
            <a:spLocks noGrp="1"/>
          </p:cNvSpPr>
          <p:nvPr>
            <p:ph idx="13"/>
          </p:nvPr>
        </p:nvSpPr>
        <p:spPr>
          <a:xfrm>
            <a:off x="317640" y="359953"/>
            <a:ext cx="8574840" cy="476759"/>
          </a:xfrm>
        </p:spPr>
        <p:txBody>
          <a:bodyPr/>
          <a:lstStyle/>
          <a:p>
            <a:pPr algn="ctr"/>
            <a:r>
              <a:rPr lang="en-US" altLang="zh-CN" sz="3200" b="1" dirty="0" smtClean="0">
                <a:solidFill>
                  <a:srgbClr val="0036A2"/>
                </a:solidFill>
                <a:latin typeface="Arial" charset="0"/>
              </a:rPr>
              <a:t>Gibbs Sampling</a:t>
            </a:r>
            <a:endParaRPr lang="en-US" altLang="zh-CN" sz="3200" b="1" dirty="0">
              <a:solidFill>
                <a:srgbClr val="0036A2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95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1194639"/>
                <a:ext cx="9001000" cy="4754641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altLang="zh-CN" sz="1800" dirty="0" smtClean="0"/>
              </a:p>
              <a:p>
                <a:pPr marL="0" indent="0">
                  <a:buNone/>
                </a:pPr>
                <a:r>
                  <a:rPr lang="en-US" altLang="zh-CN" sz="2400" b="1" dirty="0" smtClean="0"/>
                  <a:t>Steps: </a:t>
                </a:r>
              </a:p>
              <a:p>
                <a:pPr marL="95250" lvl="1" indent="0">
                  <a:buNone/>
                </a:pPr>
                <a:r>
                  <a:rPr lang="en-US" altLang="zh-CN" sz="2200" dirty="0" smtClean="0"/>
                  <a:t>	Initial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=0,…,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altLang="zh-CN" sz="2200" dirty="0"/>
              </a:p>
              <a:p>
                <a:pPr marL="95250" lvl="1" indent="0">
                  <a:buNone/>
                </a:pPr>
                <a:r>
                  <a:rPr lang="en-US" altLang="zh-CN" sz="2200" dirty="0" smtClean="0"/>
                  <a:t>	While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=0,1,2,…</m:t>
                    </m:r>
                  </m:oMath>
                </a14:m>
                <a:r>
                  <a:rPr lang="en-US" altLang="zh-CN" sz="2200" dirty="0" smtClean="0"/>
                  <a:t> , do</a:t>
                </a:r>
              </a:p>
              <a:p>
                <a:pPr marL="952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200" dirty="0" smtClean="0"/>
              </a:p>
              <a:p>
                <a:pPr marL="952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200" dirty="0"/>
              </a:p>
              <a:p>
                <a:pPr marL="95250" lvl="1" indent="0">
                  <a:buNone/>
                </a:pPr>
                <a:r>
                  <a:rPr lang="en-US" altLang="zh-CN" sz="2200" dirty="0"/>
                  <a:t>	</a:t>
                </a:r>
                <a:r>
                  <a:rPr lang="en-US" altLang="zh-CN" sz="2200" dirty="0" smtClean="0"/>
                  <a:t>		……</a:t>
                </a:r>
              </a:p>
              <a:p>
                <a:pPr marL="0" indent="0">
                  <a:buNone/>
                </a:pP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2400" dirty="0" smtClean="0"/>
                  <a:t>Like every other MCMC style algorithm, Gibbs sampling still have the </a:t>
                </a:r>
                <a:r>
                  <a:rPr lang="en-US" altLang="zh-CN" sz="2400" b="1" dirty="0" smtClean="0"/>
                  <a:t>burn-in</a:t>
                </a:r>
                <a:r>
                  <a:rPr lang="en-US" altLang="zh-CN" sz="2400" dirty="0"/>
                  <a:t> period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1194639"/>
                <a:ext cx="9001000" cy="4754641"/>
              </a:xfrm>
              <a:blipFill rotWithShape="0">
                <a:blip r:embed="rId2"/>
                <a:stretch>
                  <a:fillRect l="-10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内容占位符 2"/>
          <p:cNvSpPr>
            <a:spLocks noGrp="1"/>
          </p:cNvSpPr>
          <p:nvPr>
            <p:ph idx="13"/>
          </p:nvPr>
        </p:nvSpPr>
        <p:spPr>
          <a:xfrm>
            <a:off x="317640" y="359953"/>
            <a:ext cx="8574840" cy="476759"/>
          </a:xfrm>
        </p:spPr>
        <p:txBody>
          <a:bodyPr/>
          <a:lstStyle/>
          <a:p>
            <a:pPr algn="ctr"/>
            <a:r>
              <a:rPr lang="en-US" altLang="zh-CN" sz="3200" b="1" dirty="0" smtClean="0">
                <a:solidFill>
                  <a:srgbClr val="0036A2"/>
                </a:solidFill>
                <a:latin typeface="Arial" charset="0"/>
              </a:rPr>
              <a:t>Gibbs Sampling</a:t>
            </a:r>
            <a:endParaRPr lang="en-US" altLang="zh-CN" sz="3200" b="1" dirty="0">
              <a:solidFill>
                <a:srgbClr val="0036A2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03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/>
          </p:cNvSpPr>
          <p:nvPr>
            <p:ph type="body" idx="1"/>
          </p:nvPr>
        </p:nvSpPr>
        <p:spPr>
          <a:xfrm>
            <a:off x="539552" y="836712"/>
            <a:ext cx="8231568" cy="574465"/>
          </a:xfrm>
          <a:prstGeom prst="rect">
            <a:avLst/>
          </a:prstGeom>
        </p:spPr>
        <p:txBody>
          <a:bodyPr/>
          <a:lstStyle/>
          <a:p>
            <a:pPr lvl="0">
              <a:buSzPct val="81000"/>
              <a:buFont typeface="Wingdings" panose="05000000000000000000" pitchFamily="2" charset="2"/>
              <a:buChar char="n"/>
              <a:defRPr sz="1800">
                <a:uFillTx/>
              </a:defRPr>
            </a:pPr>
            <a:r>
              <a:rPr sz="2400" dirty="0">
                <a:uFill>
                  <a:solidFill/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Step 1: Initialize e, t, and w, such that we have</a:t>
            </a:r>
          </a:p>
        </p:txBody>
      </p:sp>
      <p:pic>
        <p:nvPicPr>
          <p:cNvPr id="101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5629" y="1453358"/>
            <a:ext cx="2327733" cy="448574"/>
          </a:xfrm>
          <a:prstGeom prst="rect">
            <a:avLst/>
          </a:prstGeom>
          <a:ln>
            <a:round/>
          </a:ln>
        </p:spPr>
      </p:pic>
      <p:sp>
        <p:nvSpPr>
          <p:cNvPr id="102" name="Shape 102"/>
          <p:cNvSpPr/>
          <p:nvPr/>
        </p:nvSpPr>
        <p:spPr>
          <a:xfrm>
            <a:off x="539552" y="2242831"/>
            <a:ext cx="8231568" cy="574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marL="342899" marR="0" indent="-342899">
              <a:lnSpc>
                <a:spcPct val="120000"/>
              </a:lnSpc>
              <a:spcBef>
                <a:spcPts val="800"/>
              </a:spcBef>
              <a:buClr>
                <a:srgbClr val="000000"/>
              </a:buClr>
              <a:buSzPct val="60000"/>
              <a:buFont typeface="Wingdings 2"/>
              <a:buChar char=""/>
              <a:defRPr sz="3800"/>
            </a:lvl1pPr>
          </a:lstStyle>
          <a:p>
            <a:pPr lvl="0">
              <a:defRPr sz="1800">
                <a:uFillTx/>
              </a:defRPr>
            </a:pPr>
            <a:r>
              <a:rPr sz="2400">
                <a:uFill>
                  <a:solidFill/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Step 2: generate        based on  </a:t>
            </a:r>
          </a:p>
        </p:txBody>
      </p:sp>
      <p:pic>
        <p:nvPicPr>
          <p:cNvPr id="103" name="pasted-image.tif"/>
          <p:cNvPicPr/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2963346" y="2319101"/>
            <a:ext cx="352534" cy="363145"/>
          </a:xfrm>
          <a:prstGeom prst="rect">
            <a:avLst/>
          </a:prstGeom>
          <a:ln>
            <a:round/>
          </a:ln>
        </p:spPr>
      </p:pic>
      <p:pic>
        <p:nvPicPr>
          <p:cNvPr id="104" name="pasted-image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16016" y="2219768"/>
            <a:ext cx="3024336" cy="500804"/>
          </a:xfrm>
          <a:prstGeom prst="rect">
            <a:avLst/>
          </a:prstGeom>
          <a:ln>
            <a:round/>
          </a:ln>
        </p:spPr>
      </p:pic>
      <p:sp>
        <p:nvSpPr>
          <p:cNvPr id="105" name="Shape 105"/>
          <p:cNvSpPr/>
          <p:nvPr/>
        </p:nvSpPr>
        <p:spPr>
          <a:xfrm>
            <a:off x="535362" y="3237455"/>
            <a:ext cx="8231568" cy="574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marL="342899" marR="0" indent="-342899">
              <a:lnSpc>
                <a:spcPct val="120000"/>
              </a:lnSpc>
              <a:spcBef>
                <a:spcPts val="800"/>
              </a:spcBef>
              <a:buClr>
                <a:srgbClr val="000000"/>
              </a:buClr>
              <a:buSzPct val="60000"/>
              <a:buFont typeface="Wingdings 2"/>
              <a:buChar char=""/>
              <a:defRPr sz="3800"/>
            </a:lvl1pPr>
          </a:lstStyle>
          <a:p>
            <a:pPr lvl="0">
              <a:defRPr sz="1800">
                <a:uFillTx/>
              </a:defRPr>
            </a:pPr>
            <a:r>
              <a:rPr sz="2400">
                <a:uFill>
                  <a:solidFill/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Step 3: generate        based on  </a:t>
            </a:r>
          </a:p>
        </p:txBody>
      </p:sp>
      <p:pic>
        <p:nvPicPr>
          <p:cNvPr id="106" name="pasted-image.ti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39951" y="3300422"/>
            <a:ext cx="375929" cy="348529"/>
          </a:xfrm>
          <a:prstGeom prst="rect">
            <a:avLst/>
          </a:prstGeom>
          <a:ln>
            <a:round/>
          </a:ln>
        </p:spPr>
      </p:pic>
      <p:pic>
        <p:nvPicPr>
          <p:cNvPr id="107" name="pasted-image.ti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855738" y="3136691"/>
            <a:ext cx="3185174" cy="642503"/>
          </a:xfrm>
          <a:prstGeom prst="rect">
            <a:avLst/>
          </a:prstGeom>
          <a:ln>
            <a:round/>
          </a:ln>
        </p:spPr>
      </p:pic>
      <p:sp>
        <p:nvSpPr>
          <p:cNvPr id="108" name="Shape 108"/>
          <p:cNvSpPr/>
          <p:nvPr/>
        </p:nvSpPr>
        <p:spPr>
          <a:xfrm>
            <a:off x="535362" y="4228039"/>
            <a:ext cx="8231568" cy="574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marL="342899" marR="0" indent="-342899">
              <a:lnSpc>
                <a:spcPct val="120000"/>
              </a:lnSpc>
              <a:spcBef>
                <a:spcPts val="800"/>
              </a:spcBef>
              <a:buClr>
                <a:srgbClr val="000000"/>
              </a:buClr>
              <a:buSzPct val="60000"/>
              <a:buFont typeface="Wingdings 2"/>
              <a:buChar char=""/>
              <a:defRPr sz="3800"/>
            </a:lvl1pPr>
          </a:lstStyle>
          <a:p>
            <a:pPr lvl="0">
              <a:defRPr sz="1800">
                <a:uFillTx/>
              </a:defRPr>
            </a:pPr>
            <a:r>
              <a:rPr sz="2400" dirty="0">
                <a:uFill>
                  <a:solidFill/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Step 4: generate        based on  </a:t>
            </a:r>
          </a:p>
        </p:txBody>
      </p:sp>
      <p:pic>
        <p:nvPicPr>
          <p:cNvPr id="109" name="pasted-image.ti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884273" y="4232063"/>
            <a:ext cx="2847424" cy="439697"/>
          </a:xfrm>
          <a:prstGeom prst="rect">
            <a:avLst/>
          </a:prstGeom>
          <a:ln>
            <a:round/>
          </a:ln>
        </p:spPr>
      </p:pic>
      <p:pic>
        <p:nvPicPr>
          <p:cNvPr id="110" name="pasted-image.tif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915816" y="4336388"/>
            <a:ext cx="400064" cy="276525"/>
          </a:xfrm>
          <a:prstGeom prst="rect">
            <a:avLst/>
          </a:prstGeom>
          <a:ln>
            <a:round/>
          </a:ln>
        </p:spPr>
      </p:pic>
      <p:sp>
        <p:nvSpPr>
          <p:cNvPr id="111" name="Shape 111"/>
          <p:cNvSpPr/>
          <p:nvPr/>
        </p:nvSpPr>
        <p:spPr>
          <a:xfrm>
            <a:off x="535362" y="5137380"/>
            <a:ext cx="8501134" cy="991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marL="342899" marR="0" indent="-342899">
              <a:lnSpc>
                <a:spcPct val="120000"/>
              </a:lnSpc>
              <a:spcBef>
                <a:spcPts val="800"/>
              </a:spcBef>
              <a:buClr>
                <a:srgbClr val="000000"/>
              </a:buClr>
              <a:buSzPct val="60000"/>
              <a:buFont typeface="Wingdings 2"/>
              <a:buChar char=""/>
              <a:defRPr sz="3800"/>
            </a:lvl1pPr>
          </a:lstStyle>
          <a:p>
            <a:pPr lvl="0">
              <a:defRPr sz="1800">
                <a:uFillTx/>
              </a:defRPr>
            </a:pPr>
            <a:r>
              <a:rPr sz="2400" dirty="0">
                <a:uFill>
                  <a:solidFill/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Step 5: repeat steps </a:t>
            </a:r>
            <a:r>
              <a:rPr sz="2400" dirty="0" smtClean="0">
                <a:uFill>
                  <a:solidFill/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 smtClean="0">
                <a:uFill>
                  <a:solidFill/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2400" dirty="0" smtClean="0">
                <a:uFill>
                  <a:solidFill/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sz="2400" i="1" dirty="0">
                <a:uFill>
                  <a:solidFill/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400" dirty="0">
                <a:uFill>
                  <a:solidFill/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times, and we obtain a Markov chain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29609" y="196239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SzPct val="100000"/>
            </a:pPr>
            <a:r>
              <a:rPr lang="en-US" altLang="zh-CN" sz="2800" b="1" dirty="0" smtClean="0">
                <a:solidFill>
                  <a:srgbClr val="002060"/>
                </a:solidFill>
                <a:latin typeface="Palatino Linotype" pitchFamily="18" charset="0"/>
                <a:ea typeface="+mj-ea"/>
              </a:rPr>
              <a:t>Example:</a:t>
            </a:r>
            <a:endParaRPr lang="zh-CN" altLang="en-US" sz="2800" b="1" dirty="0">
              <a:solidFill>
                <a:srgbClr val="002060"/>
              </a:solidFill>
            </a:endParaRPr>
          </a:p>
        </p:txBody>
      </p:sp>
      <p:sp>
        <p:nvSpPr>
          <p:cNvPr id="15" name="Shape 74"/>
          <p:cNvSpPr/>
          <p:nvPr/>
        </p:nvSpPr>
        <p:spPr>
          <a:xfrm>
            <a:off x="2504512" y="236121"/>
            <a:ext cx="2357827" cy="483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lvl="0">
              <a:defRPr sz="1800">
                <a:uFillTx/>
              </a:defRPr>
            </a:pPr>
            <a:r>
              <a:rPr sz="2672" b="1" dirty="0" smtClean="0">
                <a:uFill>
                  <a:solidFill/>
                </a:uFill>
              </a:rPr>
              <a:t>X</a:t>
            </a:r>
            <a:r>
              <a:rPr sz="2672" b="1" dirty="0">
                <a:uFill>
                  <a:solidFill/>
                </a:uFill>
              </a:rPr>
              <a:t>={e, t, w</a:t>
            </a:r>
            <a:r>
              <a:rPr sz="2672" b="1" dirty="0" smtClean="0">
                <a:uFill>
                  <a:solidFill/>
                </a:uFill>
              </a:rPr>
              <a:t>}</a:t>
            </a:r>
            <a:endParaRPr sz="2672" b="1" dirty="0">
              <a:uFill>
                <a:solid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7975990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317640" y="359953"/>
            <a:ext cx="8286808" cy="476759"/>
          </a:xfrm>
        </p:spPr>
        <p:txBody>
          <a:bodyPr/>
          <a:lstStyle/>
          <a:p>
            <a:pPr algn="ctr"/>
            <a:r>
              <a:rPr lang="en-US" altLang="zh-CN" sz="3200" b="1" dirty="0">
                <a:solidFill>
                  <a:srgbClr val="0036A2"/>
                </a:solidFill>
                <a:latin typeface="Arial" charset="0"/>
                <a:ea typeface="宋体" pitchFamily="2" charset="-122"/>
              </a:rPr>
              <a:t>What’s </a:t>
            </a:r>
            <a:r>
              <a:rPr lang="en-US" altLang="zh-CN" sz="3200" b="1" dirty="0" smtClean="0">
                <a:solidFill>
                  <a:srgbClr val="0036A2"/>
                </a:solidFill>
                <a:latin typeface="Arial" charset="0"/>
                <a:ea typeface="宋体" pitchFamily="2" charset="-122"/>
              </a:rPr>
              <a:t>the value of π?</a:t>
            </a:r>
            <a:endParaRPr lang="zh-CN" altLang="en-US" sz="3200" b="1" dirty="0">
              <a:solidFill>
                <a:srgbClr val="0036A2"/>
              </a:solidFill>
              <a:latin typeface="Arial" charset="0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964796" y="5494726"/>
                <a:ext cx="3679212" cy="8441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𝑟𝑒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𝑐𝑖𝑟𝑐𝑙𝑒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𝐴𝑟𝑒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𝑠𝑞𝑢𝑎𝑟𝑒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(2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)(2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6" y="5494726"/>
                <a:ext cx="3679212" cy="84414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997105" y="5494726"/>
                <a:ext cx="3031279" cy="8869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=4∗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𝑃𝑜𝑖𝑛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𝑐𝑖𝑟𝑐𝑙𝑒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𝑃𝑜𝑖𝑛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𝑠𝑞𝑢𝑎𝑟𝑒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105" y="5494726"/>
                <a:ext cx="3031279" cy="88697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684" y="1124744"/>
            <a:ext cx="6480720" cy="462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35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4/4d/Smoothed_LD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905650"/>
            <a:ext cx="3212933" cy="158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351736" y="349482"/>
            <a:ext cx="4024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</a:rPr>
              <a:t>Latent </a:t>
            </a:r>
            <a:r>
              <a:rPr lang="en-US" altLang="zh-CN" sz="2800" b="1" dirty="0" err="1">
                <a:solidFill>
                  <a:srgbClr val="0000FF"/>
                </a:solidFill>
              </a:rPr>
              <a:t>Dirichlet</a:t>
            </a:r>
            <a:r>
              <a:rPr lang="en-US" altLang="zh-CN" sz="2800" b="1" dirty="0">
                <a:solidFill>
                  <a:srgbClr val="0000FF"/>
                </a:solidFill>
              </a:rPr>
              <a:t> allocation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08714" y="451573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隐含狄利克雷分布</a:t>
            </a:r>
            <a:endParaRPr lang="zh-CN" altLang="en-US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Rectangle 20"/>
          <p:cNvSpPr>
            <a:spLocks noChangeArrowheads="1"/>
          </p:cNvSpPr>
          <p:nvPr/>
        </p:nvSpPr>
        <p:spPr bwMode="auto">
          <a:xfrm>
            <a:off x="351736" y="980565"/>
            <a:ext cx="839325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Documents are represented as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cs typeface="Arial" panose="020B0604020202020204" pitchFamily="34" charset="0"/>
              </a:rPr>
              <a:t>random mixtures over latent topics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, where each topic is characterized by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cs typeface="Arial" panose="020B0604020202020204" pitchFamily="34" charset="0"/>
              </a:rPr>
              <a:t>a distribution over all the words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202122"/>
                </a:solidFill>
                <a:effectLst/>
                <a:cs typeface="Arial" panose="020B0604020202020204" pitchFamily="34" charset="0"/>
              </a:rPr>
              <a:t>.</a:t>
            </a:r>
            <a:endParaRPr lang="en-US" altLang="zh-CN" dirty="0" smtClean="0">
              <a:solidFill>
                <a:srgbClr val="202122"/>
              </a:solidFill>
              <a:cs typeface="Arial" panose="020B0604020202020204" pitchFamily="34" charset="0"/>
            </a:endParaRPr>
          </a:p>
        </p:txBody>
      </p:sp>
      <p:sp>
        <p:nvSpPr>
          <p:cNvPr id="27" name="AutoShape 21" descr="D"/>
          <p:cNvSpPr>
            <a:spLocks noChangeAspect="1" noChangeArrowheads="1"/>
          </p:cNvSpPr>
          <p:nvPr/>
        </p:nvSpPr>
        <p:spPr bwMode="auto">
          <a:xfrm>
            <a:off x="11979795" y="414908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AutoShape 22" descr="M"/>
          <p:cNvSpPr>
            <a:spLocks noChangeAspect="1" noChangeArrowheads="1"/>
          </p:cNvSpPr>
          <p:nvPr/>
        </p:nvSpPr>
        <p:spPr bwMode="auto">
          <a:xfrm>
            <a:off x="12852920" y="414908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AutoShape 23" descr="N_{i}"/>
          <p:cNvSpPr>
            <a:spLocks noChangeAspect="1" noChangeArrowheads="1"/>
          </p:cNvSpPr>
          <p:nvPr/>
        </p:nvSpPr>
        <p:spPr bwMode="auto">
          <a:xfrm>
            <a:off x="14467407" y="414908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872" y="4438102"/>
            <a:ext cx="5715396" cy="2232292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872" y="3624118"/>
            <a:ext cx="5872205" cy="71914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420888"/>
            <a:ext cx="3012426" cy="102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5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862" y="4413981"/>
            <a:ext cx="5521073" cy="64807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900316"/>
            <a:ext cx="7055827" cy="86409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917698"/>
            <a:ext cx="4709425" cy="77152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11560" y="208652"/>
            <a:ext cx="2713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Inference</a:t>
            </a:r>
            <a:endParaRPr lang="zh-CN" altLang="en-US" sz="2800" b="1" dirty="0"/>
          </a:p>
        </p:txBody>
      </p:sp>
      <p:sp>
        <p:nvSpPr>
          <p:cNvPr id="6" name="矩形 5"/>
          <p:cNvSpPr/>
          <p:nvPr/>
        </p:nvSpPr>
        <p:spPr>
          <a:xfrm>
            <a:off x="5364088" y="2060848"/>
            <a:ext cx="15121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</a:rPr>
              <a:t>intractable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83568" y="2842506"/>
            <a:ext cx="568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 smtClean="0"/>
              <a:t>Maximum Likelihood Estimation does not work now!!</a:t>
            </a:r>
            <a:endParaRPr lang="zh-CN" altLang="en-US" b="1" i="1" dirty="0"/>
          </a:p>
        </p:txBody>
      </p:sp>
      <p:sp>
        <p:nvSpPr>
          <p:cNvPr id="8" name="下箭头 7"/>
          <p:cNvSpPr/>
          <p:nvPr/>
        </p:nvSpPr>
        <p:spPr>
          <a:xfrm>
            <a:off x="3059832" y="3260556"/>
            <a:ext cx="165568" cy="21602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051720" y="3481448"/>
            <a:ext cx="37444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b="1" dirty="0" err="1"/>
              <a:t>Variational</a:t>
            </a:r>
            <a:r>
              <a:rPr lang="en-US" altLang="zh-CN" b="1" dirty="0"/>
              <a:t> </a:t>
            </a:r>
            <a:r>
              <a:rPr lang="en-US" altLang="zh-CN" b="1" dirty="0" smtClean="0"/>
              <a:t>inference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zh-CN" b="1" dirty="0" smtClean="0">
                <a:solidFill>
                  <a:srgbClr val="C00000"/>
                </a:solidFill>
              </a:rPr>
              <a:t>Gibbs Sampling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2612831"/>
            <a:ext cx="2448272" cy="68159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318" y="5053834"/>
            <a:ext cx="2933721" cy="804868"/>
          </a:xfrm>
          <a:prstGeom prst="rect">
            <a:avLst/>
          </a:prstGeom>
        </p:spPr>
      </p:pic>
      <p:sp>
        <p:nvSpPr>
          <p:cNvPr id="14" name="下箭头 13"/>
          <p:cNvSpPr/>
          <p:nvPr/>
        </p:nvSpPr>
        <p:spPr>
          <a:xfrm>
            <a:off x="3059832" y="4142849"/>
            <a:ext cx="264807" cy="254540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131935" y="4553351"/>
            <a:ext cx="190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Topic Assignment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4716016" y="5484325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Document-Topic Matrix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4716016" y="5114993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Topic-word Matrix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269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764704"/>
            <a:ext cx="4953974" cy="68820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628800"/>
            <a:ext cx="2821571" cy="1800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358" y="1452911"/>
            <a:ext cx="2794690" cy="5359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052889"/>
            <a:ext cx="3235124" cy="5598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588818"/>
            <a:ext cx="3511036" cy="69953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27" y="3578824"/>
            <a:ext cx="5997471" cy="215443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3645024"/>
            <a:ext cx="2241887" cy="46972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4222614"/>
            <a:ext cx="2105408" cy="51603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27" y="5883080"/>
            <a:ext cx="4096194" cy="714272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 flipH="1">
            <a:off x="5292080" y="6237312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922607" y="602372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Conditional distribution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27686" y="287963"/>
            <a:ext cx="5561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Please refer to: </a:t>
            </a:r>
            <a:r>
              <a:rPr lang="zh-CN" altLang="en-US" dirty="0" smtClean="0"/>
              <a:t>https</a:t>
            </a:r>
            <a:r>
              <a:rPr lang="zh-CN" altLang="en-US" dirty="0"/>
              <a:t>://zhuanlan.zhihu.com/p/172021192</a:t>
            </a:r>
          </a:p>
        </p:txBody>
      </p:sp>
    </p:spTree>
    <p:extLst>
      <p:ext uri="{BB962C8B-B14F-4D97-AF65-F5344CB8AC3E}">
        <p14:creationId xmlns:p14="http://schemas.microsoft.com/office/powerpoint/2010/main" val="2552877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340768"/>
            <a:ext cx="7100939" cy="46910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文本框 5"/>
          <p:cNvSpPr txBox="1"/>
          <p:nvPr/>
        </p:nvSpPr>
        <p:spPr>
          <a:xfrm>
            <a:off x="683568" y="764704"/>
            <a:ext cx="396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LDA-Gibbs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采样 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Wikipedia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563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3"/>
          </p:nvPr>
        </p:nvSpPr>
        <p:spPr>
          <a:xfrm>
            <a:off x="317640" y="359953"/>
            <a:ext cx="8574840" cy="476759"/>
          </a:xfrm>
        </p:spPr>
        <p:txBody>
          <a:bodyPr/>
          <a:lstStyle/>
          <a:p>
            <a:pPr algn="ctr"/>
            <a:r>
              <a:rPr lang="en-US" altLang="zh-CN" sz="3200" b="1" dirty="0">
                <a:solidFill>
                  <a:srgbClr val="0036A2"/>
                </a:solidFill>
                <a:latin typeface="Arial" charset="0"/>
              </a:rPr>
              <a:t>Gibbs </a:t>
            </a:r>
            <a:r>
              <a:rPr lang="en-US" altLang="zh-CN" sz="3200" b="1" dirty="0" smtClean="0">
                <a:solidFill>
                  <a:srgbClr val="0036A2"/>
                </a:solidFill>
                <a:latin typeface="Arial" charset="0"/>
              </a:rPr>
              <a:t>V.S. MH</a:t>
            </a:r>
            <a:endParaRPr lang="en-US" altLang="zh-CN" sz="3200" b="1" dirty="0">
              <a:solidFill>
                <a:srgbClr val="0036A2"/>
              </a:solidFill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324419" y="1377617"/>
                <a:ext cx="8286808" cy="506169"/>
              </a:xfrm>
            </p:spPr>
            <p:txBody>
              <a:bodyPr/>
              <a:lstStyle/>
              <a:p>
                <a:pPr marL="0" lvl="1" indent="0">
                  <a:buNone/>
                  <a:tabLst>
                    <a:tab pos="177800" algn="l"/>
                  </a:tabLst>
                </a:pPr>
                <a:r>
                  <a:rPr lang="en-US" altLang="zh-CN" sz="2400" b="1" dirty="0" smtClean="0">
                    <a:solidFill>
                      <a:srgbClr val="C00000"/>
                    </a:solidFill>
                  </a:rPr>
                  <a:t>MH </a:t>
                </a:r>
              </a:p>
              <a:p>
                <a:pPr marL="342900" lvl="1" indent="-342900">
                  <a:buFont typeface="Wingdings" panose="05000000000000000000" pitchFamily="2" charset="2"/>
                  <a:buChar char="ü"/>
                  <a:tabLst>
                    <a:tab pos="177800" algn="l"/>
                  </a:tabLst>
                </a:pPr>
                <a:r>
                  <a:rPr lang="en-US" altLang="zh-CN" dirty="0"/>
                  <a:t>D</a:t>
                </a:r>
                <a:r>
                  <a:rPr lang="en-US" altLang="zh-CN" sz="2400" dirty="0" smtClean="0"/>
                  <a:t>oesn’t have a 100% acceptance rate,</a:t>
                </a:r>
              </a:p>
              <a:p>
                <a:pPr marL="342900" lvl="1" indent="-342900">
                  <a:buFont typeface="Wingdings" panose="05000000000000000000" pitchFamily="2" charset="2"/>
                  <a:buChar char="ü"/>
                  <a:tabLst>
                    <a:tab pos="177800" algn="l"/>
                  </a:tabLst>
                </a:pPr>
                <a:r>
                  <a:rPr lang="en-US" altLang="zh-CN" sz="2400" dirty="0" smtClean="0"/>
                  <a:t>Doesn’t require to know the </a:t>
                </a:r>
                <a:r>
                  <a:rPr lang="en-US" altLang="zh-CN" sz="2400" dirty="0"/>
                  <a:t>full </a:t>
                </a:r>
                <a:r>
                  <a:rPr lang="en-US" altLang="zh-CN" sz="2400" dirty="0" smtClean="0"/>
                  <a:t>conditionals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</a:rPr>
                      <m:t>|</m:t>
                    </m:r>
                    <m:sSubSup>
                      <m:sSub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b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,…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bSup>
                    <m:r>
                      <a:rPr lang="en-US" altLang="zh-CN" sz="2200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…,</m:t>
                    </m:r>
                    <m:sSubSup>
                      <m:sSub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200" dirty="0" smtClean="0"/>
                  <a:t>, </a:t>
                </a:r>
              </a:p>
              <a:p>
                <a:pPr marL="342900" lvl="1" indent="-342900">
                  <a:buFont typeface="Wingdings" panose="05000000000000000000" pitchFamily="2" charset="2"/>
                  <a:buChar char="ü"/>
                  <a:tabLst>
                    <a:tab pos="177800" algn="l"/>
                  </a:tabLst>
                </a:pPr>
                <a:r>
                  <a:rPr lang="en-US" altLang="zh-CN" sz="2200" dirty="0" smtClean="0"/>
                  <a:t>Acceptance threshold would be </a:t>
                </a:r>
                <a:r>
                  <a:rPr lang="en-US" altLang="zh-CN" sz="2200" dirty="0"/>
                  <a:t>very </a:t>
                </a:r>
                <a:r>
                  <a:rPr lang="en-US" altLang="zh-CN" sz="2200" dirty="0" smtClean="0"/>
                  <a:t>crucial</a:t>
                </a:r>
              </a:p>
              <a:p>
                <a:pPr marL="271463" lvl="1" indent="-271463">
                  <a:buFont typeface="Wingdings" panose="05000000000000000000" pitchFamily="2" charset="2"/>
                  <a:buChar char="Ø"/>
                  <a:tabLst>
                    <a:tab pos="177800" algn="l"/>
                  </a:tabLst>
                </a:pPr>
                <a:endParaRPr lang="en-US" altLang="zh-CN" sz="2200" dirty="0"/>
              </a:p>
              <a:p>
                <a:pPr marL="0" lvl="1" indent="0">
                  <a:buNone/>
                  <a:tabLst>
                    <a:tab pos="177800" algn="l"/>
                  </a:tabLst>
                </a:pPr>
                <a:r>
                  <a:rPr lang="en-US" altLang="zh-CN" b="1" dirty="0" smtClean="0">
                    <a:solidFill>
                      <a:srgbClr val="C00000"/>
                    </a:solidFill>
                  </a:rPr>
                  <a:t>Gibbs </a:t>
                </a:r>
              </a:p>
              <a:p>
                <a:pPr marL="342900" lvl="1" indent="-342900">
                  <a:buFont typeface="Wingdings" panose="05000000000000000000" pitchFamily="2" charset="2"/>
                  <a:buChar char="ü"/>
                  <a:tabLst>
                    <a:tab pos="177800" algn="l"/>
                  </a:tabLst>
                </a:pPr>
                <a:r>
                  <a:rPr lang="en-US" altLang="zh-CN" dirty="0" smtClean="0"/>
                  <a:t>100</a:t>
                </a:r>
                <a:r>
                  <a:rPr lang="en-US" altLang="zh-CN" dirty="0"/>
                  <a:t>% acceptance </a:t>
                </a:r>
                <a:r>
                  <a:rPr lang="en-US" altLang="zh-CN" dirty="0" smtClean="0"/>
                  <a:t>rate</a:t>
                </a:r>
              </a:p>
              <a:p>
                <a:pPr marL="342900" lvl="1" indent="-342900">
                  <a:buFont typeface="Wingdings" panose="05000000000000000000" pitchFamily="2" charset="2"/>
                  <a:buChar char="ü"/>
                  <a:tabLst>
                    <a:tab pos="177800" algn="l"/>
                  </a:tabLst>
                </a:pPr>
                <a:r>
                  <a:rPr lang="en-US" altLang="zh-CN" dirty="0" smtClean="0"/>
                  <a:t>Need to </a:t>
                </a:r>
                <a:r>
                  <a:rPr lang="en-US" altLang="zh-CN" dirty="0"/>
                  <a:t>know the full conditionals </a:t>
                </a:r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6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4419" y="1377617"/>
                <a:ext cx="8286808" cy="506169"/>
              </a:xfrm>
              <a:blipFill rotWithShape="0">
                <a:blip r:embed="rId2"/>
                <a:stretch>
                  <a:fillRect l="-1103" t="-9639" b="-6939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562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547664" y="2564904"/>
            <a:ext cx="61926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/>
              <a:t>Sampling on Data Stream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76939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Bernoulli Sampling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483600" cy="4533900"/>
          </a:xfrm>
        </p:spPr>
        <p:txBody>
          <a:bodyPr/>
          <a:lstStyle/>
          <a:p>
            <a:r>
              <a:rPr lang="en-US" dirty="0" smtClean="0"/>
              <a:t>The easiest possible case of sampling: all weights are 1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N</a:t>
            </a:r>
            <a:r>
              <a:rPr lang="en-US" dirty="0" smtClean="0"/>
              <a:t> objects, and want to sample </a:t>
            </a:r>
            <a:r>
              <a:rPr lang="en-US" dirty="0" smtClean="0">
                <a:solidFill>
                  <a:schemeClr val="accent2"/>
                </a:solidFill>
              </a:rPr>
              <a:t>k</a:t>
            </a:r>
            <a:r>
              <a:rPr lang="en-US" dirty="0" smtClean="0"/>
              <a:t> from them uniformly</a:t>
            </a:r>
          </a:p>
          <a:p>
            <a:pPr lvl="1"/>
            <a:r>
              <a:rPr lang="en-US" dirty="0" smtClean="0"/>
              <a:t>Each possible subset of </a:t>
            </a:r>
            <a:r>
              <a:rPr lang="en-US" dirty="0" smtClean="0">
                <a:solidFill>
                  <a:schemeClr val="accent2"/>
                </a:solidFill>
              </a:rPr>
              <a:t>k</a:t>
            </a:r>
            <a:r>
              <a:rPr lang="en-US" dirty="0" smtClean="0"/>
              <a:t> should be equally likely</a:t>
            </a:r>
          </a:p>
          <a:p>
            <a:r>
              <a:rPr lang="en-US" dirty="0" smtClean="0"/>
              <a:t>Uniformly sample an index from </a:t>
            </a:r>
            <a:r>
              <a:rPr lang="en-US" dirty="0" smtClean="0">
                <a:solidFill>
                  <a:schemeClr val="accent2"/>
                </a:solidFill>
              </a:rPr>
              <a:t>N</a:t>
            </a:r>
            <a:r>
              <a:rPr lang="en-US" dirty="0" smtClean="0"/>
              <a:t> (without replacement) </a:t>
            </a:r>
            <a:r>
              <a:rPr lang="en-US" dirty="0" smtClean="0">
                <a:solidFill>
                  <a:schemeClr val="accent2"/>
                </a:solidFill>
              </a:rPr>
              <a:t>k</a:t>
            </a:r>
            <a:r>
              <a:rPr lang="en-US" dirty="0" smtClean="0"/>
              <a:t> times</a:t>
            </a:r>
          </a:p>
          <a:p>
            <a:pPr lvl="1"/>
            <a:r>
              <a:rPr lang="en-US" dirty="0" smtClean="0"/>
              <a:t>Some subtleties: truly random numbers from </a:t>
            </a:r>
            <a:r>
              <a:rPr lang="en-US" dirty="0" smtClean="0">
                <a:solidFill>
                  <a:schemeClr val="accent2"/>
                </a:solidFill>
              </a:rPr>
              <a:t>[1…N] </a:t>
            </a:r>
            <a:r>
              <a:rPr lang="en-US" dirty="0" smtClean="0"/>
              <a:t>on a computer?</a:t>
            </a:r>
          </a:p>
          <a:p>
            <a:pPr lvl="1"/>
            <a:r>
              <a:rPr lang="en-US" dirty="0" smtClean="0"/>
              <a:t>Assume that random number generators are good enough</a:t>
            </a:r>
          </a:p>
          <a:p>
            <a:r>
              <a:rPr lang="en-US" dirty="0" smtClean="0"/>
              <a:t>Common trick in DB: assign a random number to each item and sort</a:t>
            </a:r>
          </a:p>
          <a:p>
            <a:pPr lvl="1"/>
            <a:r>
              <a:rPr lang="en-US" dirty="0" smtClean="0"/>
              <a:t>Costly if </a:t>
            </a:r>
            <a:r>
              <a:rPr lang="en-US" dirty="0" smtClean="0">
                <a:solidFill>
                  <a:schemeClr val="accent2"/>
                </a:solidFill>
              </a:rPr>
              <a:t>N</a:t>
            </a:r>
            <a:r>
              <a:rPr lang="en-US" dirty="0" smtClean="0"/>
              <a:t> is very big, but so is random access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Interesting problem</a:t>
            </a:r>
            <a:r>
              <a:rPr lang="en-US" dirty="0" smtClean="0"/>
              <a:t>: take a single linear scan of data to draw sample</a:t>
            </a:r>
          </a:p>
          <a:p>
            <a:pPr lvl="1"/>
            <a:r>
              <a:rPr lang="en-US" dirty="0" smtClean="0"/>
              <a:t>Streaming model of computation: see each element once</a:t>
            </a:r>
          </a:p>
          <a:p>
            <a:pPr lvl="1"/>
            <a:r>
              <a:rPr lang="en-US" dirty="0" smtClean="0">
                <a:solidFill>
                  <a:srgbClr val="1FB518"/>
                </a:solidFill>
              </a:rPr>
              <a:t>Application</a:t>
            </a:r>
            <a:r>
              <a:rPr lang="en-US" dirty="0" smtClean="0"/>
              <a:t>: IP flow sampling, too many (for us) to store</a:t>
            </a:r>
          </a:p>
          <a:p>
            <a:pPr lvl="1"/>
            <a:r>
              <a:rPr lang="en-US" dirty="0" smtClean="0"/>
              <a:t>(For a while) common tech interview question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208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0"/>
          <p:cNvSpPr/>
          <p:nvPr/>
        </p:nvSpPr>
        <p:spPr>
          <a:xfrm>
            <a:off x="971478" y="5357790"/>
            <a:ext cx="273315" cy="176825"/>
          </a:xfrm>
          <a:prstGeom prst="rect">
            <a:avLst/>
          </a:prstGeom>
          <a:gradFill rotWithShape="1">
            <a:gsLst>
              <a:gs pos="0">
                <a:srgbClr val="BBE0E3">
                  <a:shade val="51000"/>
                  <a:satMod val="130000"/>
                </a:srgbClr>
              </a:gs>
              <a:gs pos="80000">
                <a:srgbClr val="BBE0E3">
                  <a:shade val="93000"/>
                  <a:satMod val="130000"/>
                </a:srgbClr>
              </a:gs>
              <a:gs pos="100000">
                <a:srgbClr val="BBE0E3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" name="Rectangle 101"/>
          <p:cNvSpPr/>
          <p:nvPr/>
        </p:nvSpPr>
        <p:spPr>
          <a:xfrm>
            <a:off x="1255176" y="5357790"/>
            <a:ext cx="273315" cy="176825"/>
          </a:xfrm>
          <a:prstGeom prst="rect">
            <a:avLst/>
          </a:prstGeom>
          <a:gradFill rotWithShape="1">
            <a:gsLst>
              <a:gs pos="0">
                <a:srgbClr val="BBE0E3">
                  <a:shade val="51000"/>
                  <a:satMod val="130000"/>
                </a:srgbClr>
              </a:gs>
              <a:gs pos="80000">
                <a:srgbClr val="BBE0E3">
                  <a:shade val="93000"/>
                  <a:satMod val="130000"/>
                </a:srgbClr>
              </a:gs>
              <a:gs pos="100000">
                <a:srgbClr val="BBE0E3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8" name="Rectangle 102"/>
          <p:cNvSpPr/>
          <p:nvPr/>
        </p:nvSpPr>
        <p:spPr>
          <a:xfrm>
            <a:off x="1538874" y="5357790"/>
            <a:ext cx="273315" cy="176825"/>
          </a:xfrm>
          <a:prstGeom prst="rect">
            <a:avLst/>
          </a:prstGeom>
          <a:gradFill rotWithShape="1">
            <a:gsLst>
              <a:gs pos="0">
                <a:srgbClr val="BBE0E3">
                  <a:shade val="51000"/>
                  <a:satMod val="130000"/>
                </a:srgbClr>
              </a:gs>
              <a:gs pos="80000">
                <a:srgbClr val="BBE0E3">
                  <a:shade val="93000"/>
                  <a:satMod val="130000"/>
                </a:srgbClr>
              </a:gs>
              <a:gs pos="100000">
                <a:srgbClr val="BBE0E3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9" name="Rectangle 103"/>
          <p:cNvSpPr/>
          <p:nvPr/>
        </p:nvSpPr>
        <p:spPr>
          <a:xfrm>
            <a:off x="1822572" y="5357790"/>
            <a:ext cx="273315" cy="176825"/>
          </a:xfrm>
          <a:prstGeom prst="rect">
            <a:avLst/>
          </a:prstGeom>
          <a:gradFill rotWithShape="1">
            <a:gsLst>
              <a:gs pos="0">
                <a:srgbClr val="BBE0E3">
                  <a:shade val="51000"/>
                  <a:satMod val="130000"/>
                </a:srgbClr>
              </a:gs>
              <a:gs pos="80000">
                <a:srgbClr val="BBE0E3">
                  <a:shade val="93000"/>
                  <a:satMod val="130000"/>
                </a:srgbClr>
              </a:gs>
              <a:gs pos="100000">
                <a:srgbClr val="BBE0E3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" name="Rectangle 104"/>
          <p:cNvSpPr/>
          <p:nvPr/>
        </p:nvSpPr>
        <p:spPr>
          <a:xfrm>
            <a:off x="2106270" y="5357790"/>
            <a:ext cx="273315" cy="176825"/>
          </a:xfrm>
          <a:prstGeom prst="rect">
            <a:avLst/>
          </a:prstGeom>
          <a:gradFill rotWithShape="1">
            <a:gsLst>
              <a:gs pos="0">
                <a:srgbClr val="BBE0E3">
                  <a:shade val="51000"/>
                  <a:satMod val="130000"/>
                </a:srgbClr>
              </a:gs>
              <a:gs pos="80000">
                <a:srgbClr val="BBE0E3">
                  <a:shade val="93000"/>
                  <a:satMod val="130000"/>
                </a:srgbClr>
              </a:gs>
              <a:gs pos="100000">
                <a:srgbClr val="BBE0E3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1" name="Rectangle 105"/>
          <p:cNvSpPr/>
          <p:nvPr/>
        </p:nvSpPr>
        <p:spPr>
          <a:xfrm>
            <a:off x="2389968" y="5357790"/>
            <a:ext cx="273315" cy="176825"/>
          </a:xfrm>
          <a:prstGeom prst="rect">
            <a:avLst/>
          </a:prstGeom>
          <a:gradFill rotWithShape="1">
            <a:gsLst>
              <a:gs pos="0">
                <a:srgbClr val="BBE0E3">
                  <a:shade val="51000"/>
                  <a:satMod val="130000"/>
                </a:srgbClr>
              </a:gs>
              <a:gs pos="80000">
                <a:srgbClr val="BBE0E3">
                  <a:shade val="93000"/>
                  <a:satMod val="130000"/>
                </a:srgbClr>
              </a:gs>
              <a:gs pos="100000">
                <a:srgbClr val="BBE0E3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2" name="Rectangle 106"/>
          <p:cNvSpPr/>
          <p:nvPr/>
        </p:nvSpPr>
        <p:spPr>
          <a:xfrm>
            <a:off x="2673664" y="5357790"/>
            <a:ext cx="273315" cy="176825"/>
          </a:xfrm>
          <a:prstGeom prst="rect">
            <a:avLst/>
          </a:prstGeom>
          <a:gradFill rotWithShape="1">
            <a:gsLst>
              <a:gs pos="0">
                <a:srgbClr val="BBE0E3">
                  <a:shade val="51000"/>
                  <a:satMod val="130000"/>
                </a:srgbClr>
              </a:gs>
              <a:gs pos="80000">
                <a:srgbClr val="BBE0E3">
                  <a:shade val="93000"/>
                  <a:satMod val="130000"/>
                </a:srgbClr>
              </a:gs>
              <a:gs pos="100000">
                <a:srgbClr val="BBE0E3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13" name="Group 145"/>
          <p:cNvGrpSpPr/>
          <p:nvPr/>
        </p:nvGrpSpPr>
        <p:grpSpPr>
          <a:xfrm>
            <a:off x="971479" y="5607578"/>
            <a:ext cx="1967113" cy="511082"/>
            <a:chOff x="996880" y="5613103"/>
            <a:chExt cx="1967113" cy="511082"/>
          </a:xfrm>
        </p:grpSpPr>
        <p:cxnSp>
          <p:nvCxnSpPr>
            <p:cNvPr id="14" name="Straight Connector 118"/>
            <p:cNvCxnSpPr/>
            <p:nvPr/>
          </p:nvCxnSpPr>
          <p:spPr>
            <a:xfrm flipV="1">
              <a:off x="996880" y="5738778"/>
              <a:ext cx="1956816" cy="16075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5" name="Straight Connector 123"/>
            <p:cNvCxnSpPr/>
            <p:nvPr/>
          </p:nvCxnSpPr>
          <p:spPr>
            <a:xfrm>
              <a:off x="1012958" y="5613103"/>
              <a:ext cx="0" cy="137160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6" name="Straight Connector 124"/>
            <p:cNvCxnSpPr/>
            <p:nvPr/>
          </p:nvCxnSpPr>
          <p:spPr>
            <a:xfrm>
              <a:off x="1291677" y="5613103"/>
              <a:ext cx="0" cy="137160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7" name="Straight Connector 125"/>
            <p:cNvCxnSpPr/>
            <p:nvPr/>
          </p:nvCxnSpPr>
          <p:spPr>
            <a:xfrm>
              <a:off x="1570396" y="5613103"/>
              <a:ext cx="0" cy="137160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8" name="Straight Connector 126"/>
            <p:cNvCxnSpPr/>
            <p:nvPr/>
          </p:nvCxnSpPr>
          <p:spPr>
            <a:xfrm>
              <a:off x="1849115" y="5613103"/>
              <a:ext cx="0" cy="137160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9" name="Straight Connector 127"/>
            <p:cNvCxnSpPr/>
            <p:nvPr/>
          </p:nvCxnSpPr>
          <p:spPr>
            <a:xfrm>
              <a:off x="2127834" y="5613103"/>
              <a:ext cx="0" cy="137160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20" name="Straight Connector 128"/>
            <p:cNvCxnSpPr/>
            <p:nvPr/>
          </p:nvCxnSpPr>
          <p:spPr>
            <a:xfrm>
              <a:off x="2406553" y="5613103"/>
              <a:ext cx="0" cy="137160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21" name="Straight Connector 129"/>
            <p:cNvCxnSpPr/>
            <p:nvPr/>
          </p:nvCxnSpPr>
          <p:spPr>
            <a:xfrm>
              <a:off x="2685272" y="5613103"/>
              <a:ext cx="0" cy="137160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22" name="Straight Connector 130"/>
            <p:cNvCxnSpPr/>
            <p:nvPr/>
          </p:nvCxnSpPr>
          <p:spPr>
            <a:xfrm>
              <a:off x="2963993" y="5613103"/>
              <a:ext cx="0" cy="137160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23" name="TextBox 144"/>
            <p:cNvSpPr txBox="1"/>
            <p:nvPr/>
          </p:nvSpPr>
          <p:spPr>
            <a:xfrm>
              <a:off x="1768589" y="5754853"/>
              <a:ext cx="9003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</a:rPr>
                <a:t>k=7</a:t>
              </a:r>
            </a:p>
          </p:txBody>
        </p:sp>
      </p:grpSp>
      <p:sp>
        <p:nvSpPr>
          <p:cNvPr id="24" name="Rectangle 146"/>
          <p:cNvSpPr/>
          <p:nvPr/>
        </p:nvSpPr>
        <p:spPr>
          <a:xfrm>
            <a:off x="3242828" y="5349440"/>
            <a:ext cx="273315" cy="176825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5" name="TextBox 147"/>
          <p:cNvSpPr txBox="1"/>
          <p:nvPr/>
        </p:nvSpPr>
        <p:spPr>
          <a:xfrm>
            <a:off x="3220978" y="5620728"/>
            <a:ext cx="41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/>
              </a:rPr>
              <a:t>n</a:t>
            </a:r>
            <a:endParaRPr lang="en-US" dirty="0">
              <a:solidFill>
                <a:srgbClr val="FF0000"/>
              </a:solidFill>
              <a:latin typeface="Arial"/>
            </a:endParaRPr>
          </a:p>
        </p:txBody>
      </p:sp>
      <p:grpSp>
        <p:nvGrpSpPr>
          <p:cNvPr id="26" name="Group 153"/>
          <p:cNvGrpSpPr/>
          <p:nvPr/>
        </p:nvGrpSpPr>
        <p:grpSpPr>
          <a:xfrm>
            <a:off x="1284574" y="4953302"/>
            <a:ext cx="1214175" cy="580687"/>
            <a:chOff x="2821248" y="4589102"/>
            <a:chExt cx="1214175" cy="580687"/>
          </a:xfrm>
        </p:grpSpPr>
        <p:sp>
          <p:nvSpPr>
            <p:cNvPr id="27" name="Rectangle 151"/>
            <p:cNvSpPr/>
            <p:nvPr/>
          </p:nvSpPr>
          <p:spPr>
            <a:xfrm>
              <a:off x="3084253" y="4992964"/>
              <a:ext cx="273315" cy="176825"/>
            </a:xfrm>
            <a:prstGeom prst="rect">
              <a:avLst/>
            </a:prstGeom>
            <a:solidFill>
              <a:srgbClr val="008000"/>
            </a:solidFill>
            <a:ln w="95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8" name="TextBox 152"/>
            <p:cNvSpPr txBox="1"/>
            <p:nvPr/>
          </p:nvSpPr>
          <p:spPr>
            <a:xfrm>
              <a:off x="2821248" y="4589102"/>
              <a:ext cx="1214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1FB518"/>
                  </a:solidFill>
                  <a:effectLst/>
                  <a:uLnTx/>
                  <a:uFillTx/>
                  <a:latin typeface="Arial"/>
                </a:rPr>
                <a:t>m (&lt; n)</a:t>
              </a:r>
            </a:p>
          </p:txBody>
        </p:sp>
      </p:grpSp>
      <p:sp>
        <p:nvSpPr>
          <p:cNvPr id="30" name="Content Placeholder 2"/>
          <p:cNvSpPr txBox="1">
            <a:spLocks/>
          </p:cNvSpPr>
          <p:nvPr/>
        </p:nvSpPr>
        <p:spPr bwMode="auto">
          <a:xfrm>
            <a:off x="3768252" y="5000241"/>
            <a:ext cx="4615543" cy="89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Calibri" panose="020F0502020204030204" pitchFamily="34" charset="0"/>
              <a:buChar char="◊"/>
              <a:defRPr sz="220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</a:defRPr>
            </a:lvl9pPr>
          </a:lstStyle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100000"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New item: selection probability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100000"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Prob</a:t>
            </a:r>
            <a:r>
              <a:rPr kumimoji="0" 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[n 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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sz="2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kumimoji="0" lang="en-US" sz="2200" b="0" i="0" u="none" strike="noStrike" kern="0" cap="none" spc="0" normalizeH="0" baseline="-2500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kumimoji="0" lang="en-US" sz="22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] = </a:t>
            </a:r>
            <a:r>
              <a:rPr kumimoji="0" lang="en-US" sz="2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kumimoji="0" lang="en-US" sz="2200" b="0" i="0" u="none" strike="noStrike" kern="0" cap="none" spc="0" normalizeH="0" baseline="-2500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kumimoji="0" lang="en-US" sz="22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:= k/n</a:t>
            </a:r>
          </a:p>
          <a:p>
            <a:pPr marL="1600200" marR="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 bwMode="auto">
          <a:xfrm>
            <a:off x="292426" y="1214556"/>
            <a:ext cx="8785223" cy="3025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Calibri" panose="020F0502020204030204" pitchFamily="34" charset="0"/>
              <a:buChar char="◊"/>
              <a:defRPr sz="220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539750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80645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□"/>
              <a:defRPr sz="200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163638" indent="-2651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tabLst/>
              <a:defRPr sz="140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</a:defRPr>
            </a:lvl9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100000"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</a:rPr>
              <a:t>Fixed 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Palatino Linotype" panose="02040502050505030304" pitchFamily="18" charset="0"/>
              </a:rPr>
              <a:t>k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</a:rPr>
              <a:t> uniform sample from arbitrary size 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Palatino Linotype" panose="02040502050505030304" pitchFamily="18" charset="0"/>
              </a:rPr>
              <a:t>N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</a:rPr>
              <a:t> stream in one pass</a:t>
            </a:r>
          </a:p>
          <a:p>
            <a:pPr marL="539750" marR="0" lvl="1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</a:rPr>
              <a:t>No need to know </a:t>
            </a:r>
            <a:r>
              <a:rPr kumimoji="0" lang="en-US" sz="21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alatino Linotype" panose="02040502050505030304" pitchFamily="18" charset="0"/>
              </a:rPr>
              <a:t>stream size </a:t>
            </a:r>
            <a:r>
              <a:rPr kumimoji="0" lang="en-US" sz="2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</a:rPr>
              <a:t>in advance</a:t>
            </a:r>
          </a:p>
          <a:p>
            <a:pPr marL="539750" marR="0" lvl="1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</a:rPr>
              <a:t>Include first </a:t>
            </a:r>
            <a:r>
              <a:rPr kumimoji="0" lang="en-US" sz="21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Palatino Linotype" panose="02040502050505030304" pitchFamily="18" charset="0"/>
              </a:rPr>
              <a:t>k</a:t>
            </a:r>
            <a:r>
              <a:rPr kumimoji="0" lang="en-US" sz="2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</a:rPr>
              <a:t> items </a:t>
            </a:r>
            <a:r>
              <a:rPr kumimoji="0" lang="en-US" sz="2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</a:rPr>
              <a:t>w.p</a:t>
            </a:r>
            <a:r>
              <a:rPr kumimoji="0" lang="en-US" sz="2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</a:rPr>
              <a:t>. </a:t>
            </a:r>
            <a:r>
              <a:rPr kumimoji="0" lang="en-US" sz="21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Palatino Linotype" panose="02040502050505030304" pitchFamily="18" charset="0"/>
              </a:rPr>
              <a:t>1</a:t>
            </a:r>
          </a:p>
          <a:p>
            <a:pPr marL="539750" marR="0" lvl="1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</a:rPr>
              <a:t>Include item </a:t>
            </a:r>
            <a:r>
              <a:rPr kumimoji="0" lang="en-US" sz="21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Palatino Linotype" panose="02040502050505030304" pitchFamily="18" charset="0"/>
              </a:rPr>
              <a:t>n &gt; k </a:t>
            </a:r>
            <a:r>
              <a:rPr kumimoji="0" lang="en-US" sz="2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</a:rPr>
              <a:t> with probability </a:t>
            </a:r>
            <a:r>
              <a:rPr kumimoji="0" lang="en-US" sz="21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Palatino Linotype" panose="02040502050505030304" pitchFamily="18" charset="0"/>
              </a:rPr>
              <a:t>p(n) = k/n</a:t>
            </a:r>
            <a:r>
              <a:rPr kumimoji="0" lang="en-US" sz="2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</a:rPr>
              <a:t>, </a:t>
            </a:r>
            <a:r>
              <a:rPr kumimoji="0" lang="en-US" sz="21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Palatino Linotype" panose="02040502050505030304" pitchFamily="18" charset="0"/>
              </a:rPr>
              <a:t>n &gt; k</a:t>
            </a:r>
          </a:p>
          <a:p>
            <a:pPr marL="806450" marR="0" lvl="2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alibri" panose="020F0502020204030204" pitchFamily="34" charset="0"/>
              <a:buChar char="□"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</a:rPr>
              <a:t>Pick 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Palatino Linotype" panose="02040502050505030304" pitchFamily="18" charset="0"/>
              </a:rPr>
              <a:t>j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</a:rPr>
              <a:t> uniformly from 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Palatino Linotype" panose="02040502050505030304" pitchFamily="18" charset="0"/>
              </a:rPr>
              <a:t>{1,2,…,n}</a:t>
            </a:r>
          </a:p>
          <a:p>
            <a:pPr marL="806450" marR="0" lvl="2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alibri" panose="020F0502020204030204" pitchFamily="34" charset="0"/>
              <a:buChar char="□"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</a:rPr>
              <a:t>If 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Palatino Linotype" panose="02040502050505030304" pitchFamily="18" charset="0"/>
              </a:rPr>
              <a:t>j ≤ k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</a:rPr>
              <a:t>, swap item 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Palatino Linotype" panose="02040502050505030304" pitchFamily="18" charset="0"/>
              </a:rPr>
              <a:t>n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</a:rPr>
              <a:t> into location 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Palatino Linotype" panose="02040502050505030304" pitchFamily="18" charset="0"/>
              </a:rPr>
              <a:t>j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</a:rPr>
              <a:t> in reservoir, discard replaced item</a:t>
            </a:r>
          </a:p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100000"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</a:rPr>
              <a:t>Neat proof shows the uniformity of the sampling method: </a:t>
            </a:r>
          </a:p>
          <a:p>
            <a:pPr marL="539750" marR="0" lvl="1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</a:rPr>
              <a:t>Let 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Palatino Linotype" panose="02040502050505030304" pitchFamily="18" charset="0"/>
              </a:rPr>
              <a:t>S</a:t>
            </a:r>
            <a:r>
              <a:rPr kumimoji="0" lang="en-US" b="0" i="0" u="none" strike="noStrike" kern="0" cap="none" spc="0" normalizeH="0" baseline="-2500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Palatino Linotype" panose="02040502050505030304" pitchFamily="18" charset="0"/>
              </a:rPr>
              <a:t>n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</a:rPr>
              <a:t> = sample set after 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Palatino Linotype" panose="02040502050505030304" pitchFamily="18" charset="0"/>
              </a:rPr>
              <a:t>n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</a:rPr>
              <a:t> arrivals</a:t>
            </a:r>
          </a:p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100000"/>
              <a:buFont typeface="Calibri" panose="020F0502020204030204" pitchFamily="34" charset="0"/>
              <a:buChar char="◊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latino Linotype" panose="02040502050505030304" pitchFamily="18" charset="0"/>
            </a:endParaRPr>
          </a:p>
          <a:p>
            <a:pPr marL="1163638" marR="0" lvl="3" indent="-26511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latino Linotype" panose="02040502050505030304" pitchFamily="18" charset="0"/>
            </a:endParaRPr>
          </a:p>
          <a:p>
            <a:pPr marL="539750" marR="0" lvl="1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latino Linotype" panose="02040502050505030304" pitchFamily="18" charset="0"/>
            </a:endParaRPr>
          </a:p>
        </p:txBody>
      </p:sp>
      <p:sp>
        <p:nvSpPr>
          <p:cNvPr id="32" name="内容占位符 2"/>
          <p:cNvSpPr>
            <a:spLocks noGrp="1"/>
          </p:cNvSpPr>
          <p:nvPr>
            <p:ph idx="13"/>
          </p:nvPr>
        </p:nvSpPr>
        <p:spPr>
          <a:xfrm>
            <a:off x="317640" y="359953"/>
            <a:ext cx="8574840" cy="476759"/>
          </a:xfrm>
        </p:spPr>
        <p:txBody>
          <a:bodyPr/>
          <a:lstStyle/>
          <a:p>
            <a:pPr algn="ctr"/>
            <a:r>
              <a:rPr lang="en-US" altLang="zh-CN" sz="3200" b="1" dirty="0" smtClean="0">
                <a:solidFill>
                  <a:srgbClr val="0036A2"/>
                </a:solidFill>
                <a:latin typeface="Arial" charset="0"/>
              </a:rPr>
              <a:t>Reservoir Sampling</a:t>
            </a:r>
            <a:endParaRPr lang="en-US" altLang="zh-CN" sz="3200" b="1" dirty="0">
              <a:solidFill>
                <a:srgbClr val="0036A2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4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1052736"/>
            <a:ext cx="8363272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Calibri" panose="020F0502020204030204" pitchFamily="34" charset="0"/>
              <a:buChar char="◊"/>
              <a:defRPr sz="220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539750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80645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□"/>
              <a:defRPr sz="200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163638" indent="-2651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tabLst/>
              <a:defRPr sz="140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</a:defRPr>
            </a:lvl9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100000"/>
              <a:buFont typeface="Calibri" panose="020F0502020204030204" pitchFamily="34" charset="0"/>
              <a:buChar char="◊"/>
              <a:tabLst/>
              <a:defRPr/>
            </a:pPr>
            <a:r>
              <a:rPr kumimoji="0" lang="en-GB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</a:rPr>
              <a:t>The interplay between sampling and data mining is not well understood</a:t>
            </a:r>
          </a:p>
          <a:p>
            <a:pPr marL="539750" marR="0" lvl="1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</a:rPr>
              <a:t>Need an understanding of how ML/DM algorithms are affected by sampling</a:t>
            </a:r>
          </a:p>
          <a:p>
            <a:pPr marL="539750" marR="0" lvl="1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</a:rPr>
              <a:t>E.g. how big a sample is needed to build an accurate classifier?</a:t>
            </a:r>
          </a:p>
          <a:p>
            <a:pPr marL="539750" marR="0" lvl="1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</a:rPr>
              <a:t>E.g. what sampling strategy optimizes cluster quality</a:t>
            </a:r>
          </a:p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100000"/>
              <a:buFont typeface="Calibri" panose="020F0502020204030204" pitchFamily="34" charset="0"/>
              <a:buChar char="◊"/>
              <a:tabLst/>
              <a:defRPr/>
            </a:pPr>
            <a:r>
              <a:rPr kumimoji="0" lang="en-GB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</a:rPr>
              <a:t>Expect results to be method specific</a:t>
            </a:r>
          </a:p>
          <a:p>
            <a:pPr marL="539750" marR="0" lvl="1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</a:rPr>
              <a:t>I.e. “IPPS + k-means” rather than “sample + cluster”</a:t>
            </a:r>
            <a:endParaRPr kumimoji="0" lang="en-GB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latino Linotype" panose="02040502050505030304" pitchFamily="18" charset="0"/>
            </a:endParaRPr>
          </a:p>
        </p:txBody>
      </p:sp>
      <p:pic>
        <p:nvPicPr>
          <p:cNvPr id="5" name="Picture 2" descr="http://ts3.mm.bing.net/th?id=HN.607990786092043380&amp;pid=1.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9792" y="4077072"/>
            <a:ext cx="3268986" cy="2640336"/>
          </a:xfrm>
          <a:prstGeom prst="rect">
            <a:avLst/>
          </a:prstGeom>
          <a:noFill/>
        </p:spPr>
      </p:pic>
      <p:sp>
        <p:nvSpPr>
          <p:cNvPr id="6" name="内容占位符 2"/>
          <p:cNvSpPr>
            <a:spLocks noGrp="1"/>
          </p:cNvSpPr>
          <p:nvPr>
            <p:ph idx="13"/>
          </p:nvPr>
        </p:nvSpPr>
        <p:spPr>
          <a:xfrm>
            <a:off x="317640" y="359953"/>
            <a:ext cx="8574840" cy="476759"/>
          </a:xfrm>
        </p:spPr>
        <p:txBody>
          <a:bodyPr/>
          <a:lstStyle/>
          <a:p>
            <a:pPr algn="ctr"/>
            <a:r>
              <a:rPr lang="en-US" altLang="zh-CN" sz="3200" b="1" dirty="0">
                <a:solidFill>
                  <a:srgbClr val="0036A2"/>
                </a:solidFill>
                <a:latin typeface="Arial" charset="0"/>
              </a:rPr>
              <a:t>Sampling </a:t>
            </a:r>
            <a:r>
              <a:rPr lang="en-US" altLang="zh-CN" sz="3200" b="1" dirty="0" smtClean="0">
                <a:solidFill>
                  <a:srgbClr val="0036A2"/>
                </a:solidFill>
                <a:latin typeface="Arial" charset="0"/>
              </a:rPr>
              <a:t>+ KDD</a:t>
            </a:r>
            <a:endParaRPr lang="en-US" altLang="zh-CN" sz="3200" b="1" dirty="0">
              <a:solidFill>
                <a:srgbClr val="0036A2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39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0145E522-C37F-4E9A-A405-83731BFD287F}" type="slidenum">
              <a:rPr lang="zh-CN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/>
              <a:t>39</a:t>
            </a:fld>
            <a:endParaRPr lang="en-US" altLang="zh-CN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5632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 smtClean="0"/>
              <a:t>Acknowledgement</a:t>
            </a:r>
          </a:p>
        </p:txBody>
      </p:sp>
      <p:sp>
        <p:nvSpPr>
          <p:cNvPr id="5632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b="1" dirty="0" smtClean="0">
                <a:solidFill>
                  <a:srgbClr val="0101F4"/>
                </a:solidFill>
              </a:rPr>
              <a:t>Partial material of Slides are from </a:t>
            </a:r>
          </a:p>
          <a:p>
            <a:pPr lvl="1"/>
            <a:r>
              <a:rPr lang="en-US" altLang="zh-CN" sz="2400" dirty="0"/>
              <a:t>http://</a:t>
            </a:r>
            <a:r>
              <a:rPr lang="en-US" altLang="zh-CN" sz="2400" dirty="0" smtClean="0"/>
              <a:t>blog.csdn.net/baimafujinji/article/details/51407703</a:t>
            </a:r>
          </a:p>
          <a:p>
            <a:pPr lvl="1"/>
            <a:r>
              <a:rPr lang="en-US" altLang="zh-CN" sz="2400" i="1" dirty="0" smtClean="0"/>
              <a:t>www.kdd.org/kdd2014/tutorials/t10_part1.pptx</a:t>
            </a:r>
          </a:p>
          <a:p>
            <a:pPr lvl="1" eaLnBrk="1" hangingPunct="1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10856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89648" y="1194639"/>
            <a:ext cx="8286808" cy="506169"/>
          </a:xfrm>
        </p:spPr>
        <p:txBody>
          <a:bodyPr/>
          <a:lstStyle/>
          <a:p>
            <a:r>
              <a:rPr lang="en-US" altLang="zh-CN" dirty="0" smtClean="0"/>
              <a:t>Motivation / Benefits</a:t>
            </a:r>
          </a:p>
          <a:p>
            <a:r>
              <a:rPr lang="en-US" altLang="zh-CN" dirty="0" smtClean="0"/>
              <a:t>Basics of sampling</a:t>
            </a:r>
          </a:p>
          <a:p>
            <a:pPr lvl="1"/>
            <a:r>
              <a:rPr lang="en-US" altLang="zh-CN" dirty="0"/>
              <a:t>Inverse Transform sampling</a:t>
            </a:r>
          </a:p>
          <a:p>
            <a:pPr lvl="1"/>
            <a:r>
              <a:rPr lang="en-US" altLang="zh-CN" dirty="0"/>
              <a:t>Rejection sampling</a:t>
            </a:r>
          </a:p>
          <a:p>
            <a:pPr lvl="1"/>
            <a:r>
              <a:rPr lang="en-US" altLang="zh-CN" dirty="0"/>
              <a:t>Importance sampling</a:t>
            </a:r>
          </a:p>
          <a:p>
            <a:pPr lvl="1"/>
            <a:r>
              <a:rPr lang="en-US" altLang="zh-CN" dirty="0"/>
              <a:t>Markov chain Monte Carlo (MCMC)</a:t>
            </a:r>
          </a:p>
          <a:p>
            <a:pPr marL="95250" lvl="1" indent="0">
              <a:buNone/>
            </a:pPr>
            <a:r>
              <a:rPr lang="en-US" altLang="zh-CN" dirty="0"/>
              <a:t> 	MH Sampling</a:t>
            </a:r>
          </a:p>
          <a:p>
            <a:pPr marL="95250" lvl="1" indent="0">
              <a:buNone/>
            </a:pPr>
            <a:r>
              <a:rPr lang="en-US" altLang="zh-CN" dirty="0"/>
              <a:t> 	Gibbs </a:t>
            </a:r>
            <a:r>
              <a:rPr lang="en-US" altLang="zh-CN" dirty="0" smtClean="0"/>
              <a:t>Sampling</a:t>
            </a:r>
          </a:p>
          <a:p>
            <a:r>
              <a:rPr lang="en-US" altLang="zh-CN" dirty="0" smtClean="0"/>
              <a:t>Stream sampling</a:t>
            </a:r>
          </a:p>
          <a:p>
            <a:r>
              <a:rPr lang="en-US" altLang="zh-CN" dirty="0" smtClean="0"/>
              <a:t>Conclusion 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4221088"/>
            <a:ext cx="4975539" cy="2069778"/>
          </a:xfrm>
          <a:prstGeom prst="rect">
            <a:avLst/>
          </a:prstGeom>
        </p:spPr>
      </p:pic>
      <p:sp>
        <p:nvSpPr>
          <p:cNvPr id="9" name="内容占位符 2"/>
          <p:cNvSpPr>
            <a:spLocks noGrp="1"/>
          </p:cNvSpPr>
          <p:nvPr>
            <p:ph idx="13"/>
          </p:nvPr>
        </p:nvSpPr>
        <p:spPr>
          <a:xfrm>
            <a:off x="317640" y="359953"/>
            <a:ext cx="8286808" cy="476759"/>
          </a:xfrm>
        </p:spPr>
        <p:txBody>
          <a:bodyPr/>
          <a:lstStyle/>
          <a:p>
            <a:pPr algn="ctr"/>
            <a:r>
              <a:rPr lang="en-US" altLang="zh-CN" sz="3200" b="1" dirty="0" smtClean="0">
                <a:solidFill>
                  <a:srgbClr val="0036A2"/>
                </a:solidFill>
                <a:latin typeface="Arial" charset="0"/>
                <a:ea typeface="宋体" pitchFamily="2" charset="-122"/>
              </a:rPr>
              <a:t>Outline</a:t>
            </a:r>
            <a:endParaRPr lang="zh-CN" altLang="en-US" sz="3200" b="1" dirty="0">
              <a:solidFill>
                <a:srgbClr val="0036A2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737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548680"/>
            <a:ext cx="7776864" cy="785794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sz="36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Take Home Message</a:t>
            </a:r>
            <a:endParaRPr lang="zh-CN" altLang="en-US" sz="3600" b="1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484784"/>
            <a:ext cx="8504238" cy="4572000"/>
          </a:xfrm>
        </p:spPr>
        <p:txBody>
          <a:bodyPr/>
          <a:lstStyle/>
          <a:p>
            <a:pPr lvl="1"/>
            <a:r>
              <a:rPr lang="en-US" altLang="zh-CN" dirty="0" smtClean="0"/>
              <a:t>Inverse </a:t>
            </a:r>
            <a:r>
              <a:rPr lang="en-US" altLang="zh-CN" dirty="0"/>
              <a:t>Transform sampling</a:t>
            </a:r>
          </a:p>
          <a:p>
            <a:pPr lvl="1"/>
            <a:r>
              <a:rPr lang="en-US" altLang="zh-CN" dirty="0"/>
              <a:t>Rejection sampling</a:t>
            </a:r>
          </a:p>
          <a:p>
            <a:pPr lvl="1"/>
            <a:r>
              <a:rPr lang="en-US" altLang="zh-CN" dirty="0"/>
              <a:t>Importance sampling</a:t>
            </a:r>
          </a:p>
          <a:p>
            <a:pPr lvl="1"/>
            <a:r>
              <a:rPr lang="en-US" altLang="zh-CN" dirty="0" smtClean="0"/>
              <a:t>Markov chain Monte Carlo (MCMC)</a:t>
            </a:r>
          </a:p>
          <a:p>
            <a:pPr marL="1409700" lvl="3" indent="-457200">
              <a:buFont typeface="Wingdings" panose="05000000000000000000" pitchFamily="2" charset="2"/>
              <a:buChar char="ü"/>
            </a:pPr>
            <a:r>
              <a:rPr lang="en-US" altLang="zh-CN" dirty="0" smtClean="0"/>
              <a:t> </a:t>
            </a:r>
            <a:r>
              <a:rPr lang="en-US" altLang="zh-CN" sz="2400" dirty="0" smtClean="0"/>
              <a:t>MH Sampling</a:t>
            </a:r>
          </a:p>
          <a:p>
            <a:pPr marL="1409700" lvl="3" indent="-457200">
              <a:buFont typeface="Wingdings" panose="05000000000000000000" pitchFamily="2" charset="2"/>
              <a:buChar char="ü"/>
            </a:pPr>
            <a:r>
              <a:rPr lang="en-US" altLang="zh-CN" sz="2400" dirty="0" smtClean="0"/>
              <a:t> Gibbs </a:t>
            </a:r>
            <a:r>
              <a:rPr lang="en-US" altLang="zh-CN" sz="2400" dirty="0"/>
              <a:t>Sampling</a:t>
            </a:r>
          </a:p>
          <a:p>
            <a:pPr lvl="1">
              <a:buFont typeface="宋体" panose="02010600030101010101" pitchFamily="2" charset="-122"/>
              <a:buChar char="－"/>
            </a:pPr>
            <a:r>
              <a:rPr lang="en-US" altLang="zh-CN" dirty="0"/>
              <a:t>Reservoir sampling</a:t>
            </a:r>
          </a:p>
        </p:txBody>
      </p:sp>
    </p:spTree>
    <p:extLst>
      <p:ext uri="{BB962C8B-B14F-4D97-AF65-F5344CB8AC3E}">
        <p14:creationId xmlns:p14="http://schemas.microsoft.com/office/powerpoint/2010/main" val="72698533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11560" y="5229200"/>
            <a:ext cx="8077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273050" indent="-27305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F81BD"/>
              </a:buClr>
              <a:buSzPct val="85000"/>
              <a:buFont typeface="Wingdings" pitchFamily="2" charset="2"/>
              <a:buNone/>
              <a:defRPr/>
            </a:pPr>
            <a:r>
              <a:rPr lang="en-US" altLang="zh-CN" sz="80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楷体" pitchFamily="49" charset="-122"/>
                <a:cs typeface="方正舒体"/>
              </a:rPr>
              <a:t>Thanks</a:t>
            </a:r>
            <a:r>
              <a:rPr lang="zh-CN" altLang="en-US" sz="80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楷体" pitchFamily="49" charset="-122"/>
                <a:cs typeface="方正舒体"/>
              </a:rPr>
              <a:t> </a:t>
            </a:r>
            <a:r>
              <a:rPr lang="zh-CN" altLang="en-US" sz="8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楷体" pitchFamily="49" charset="-122"/>
                <a:cs typeface="方正舒体"/>
              </a:rPr>
              <a:t>!!!</a:t>
            </a:r>
          </a:p>
        </p:txBody>
      </p:sp>
      <p:graphicFrame>
        <p:nvGraphicFramePr>
          <p:cNvPr id="51203" name="Object 2"/>
          <p:cNvGraphicFramePr>
            <a:graphicFrameLocks/>
          </p:cNvGraphicFramePr>
          <p:nvPr>
            <p:extLst/>
          </p:nvPr>
        </p:nvGraphicFramePr>
        <p:xfrm>
          <a:off x="2627784" y="692696"/>
          <a:ext cx="4189413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Clip" r:id="rId3" imgW="7833665" imgH="7839151" progId="">
                  <p:embed/>
                </p:oleObj>
              </mc:Choice>
              <mc:Fallback>
                <p:oleObj name="Clip" r:id="rId3" imgW="7833665" imgH="7839151" progId="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692696"/>
                        <a:ext cx="4189413" cy="419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222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687882" y="1842711"/>
            <a:ext cx="3960440" cy="506169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 smtClean="0"/>
              <a:t>Big data issue </a:t>
            </a:r>
          </a:p>
          <a:p>
            <a:pPr lvl="1"/>
            <a:r>
              <a:rPr lang="en-US" altLang="zh-CN" dirty="0" smtClean="0"/>
              <a:t>Store complexity</a:t>
            </a:r>
          </a:p>
          <a:p>
            <a:pPr lvl="1"/>
            <a:r>
              <a:rPr lang="en-US" altLang="zh-CN" dirty="0" smtClean="0"/>
              <a:t>Calculate complexity</a:t>
            </a:r>
          </a:p>
          <a:p>
            <a:pPr lvl="1"/>
            <a:r>
              <a:rPr lang="en-US" altLang="zh-CN" dirty="0" smtClean="0"/>
              <a:t>…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3"/>
          </p:nvPr>
        </p:nvSpPr>
        <p:spPr>
          <a:xfrm>
            <a:off x="317640" y="359953"/>
            <a:ext cx="8286808" cy="476759"/>
          </a:xfrm>
        </p:spPr>
        <p:txBody>
          <a:bodyPr/>
          <a:lstStyle/>
          <a:p>
            <a:pPr algn="ctr"/>
            <a:r>
              <a:rPr lang="en-US" altLang="zh-CN" sz="3200" b="1" dirty="0" smtClean="0">
                <a:solidFill>
                  <a:srgbClr val="0036A2"/>
                </a:solidFill>
                <a:latin typeface="Arial" charset="0"/>
                <a:ea typeface="宋体" pitchFamily="2" charset="-122"/>
              </a:rPr>
              <a:t>Why Sampling?</a:t>
            </a:r>
            <a:endParaRPr lang="zh-CN" altLang="en-US" sz="3200" b="1" dirty="0">
              <a:solidFill>
                <a:srgbClr val="0036A2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9" name="内容占位符 1"/>
          <p:cNvSpPr>
            <a:spLocks noGrp="1"/>
          </p:cNvSpPr>
          <p:nvPr>
            <p:ph idx="1"/>
          </p:nvPr>
        </p:nvSpPr>
        <p:spPr>
          <a:xfrm>
            <a:off x="4687882" y="3893196"/>
            <a:ext cx="3920213" cy="506169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 smtClean="0"/>
              <a:t>Posterior estimation</a:t>
            </a:r>
          </a:p>
          <a:p>
            <a:pPr lvl="1"/>
            <a:r>
              <a:rPr lang="en-US" altLang="zh-CN" dirty="0" smtClean="0"/>
              <a:t>Expectation estimation</a:t>
            </a:r>
          </a:p>
          <a:p>
            <a:pPr lvl="1"/>
            <a:r>
              <a:rPr lang="en-US" altLang="zh-CN" dirty="0" smtClean="0"/>
              <a:t>…… 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628800"/>
            <a:ext cx="3816424" cy="331968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99592" y="4971371"/>
            <a:ext cx="34387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age of people in China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36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3"/>
          </p:nvPr>
        </p:nvSpPr>
        <p:spPr>
          <a:xfrm>
            <a:off x="317640" y="359953"/>
            <a:ext cx="8286808" cy="476759"/>
          </a:xfrm>
        </p:spPr>
        <p:txBody>
          <a:bodyPr/>
          <a:lstStyle/>
          <a:p>
            <a:pPr algn="ctr"/>
            <a:r>
              <a:rPr lang="en-US" altLang="zh-CN" sz="3200" b="1" dirty="0" smtClean="0">
                <a:solidFill>
                  <a:srgbClr val="0036A2"/>
                </a:solidFill>
                <a:latin typeface="Arial" charset="0"/>
                <a:ea typeface="宋体" pitchFamily="2" charset="-122"/>
              </a:rPr>
              <a:t>Bad Sampling</a:t>
            </a:r>
            <a:endParaRPr lang="zh-CN" altLang="en-US" sz="3200" b="1" dirty="0">
              <a:solidFill>
                <a:srgbClr val="0036A2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9552" y="1556792"/>
            <a:ext cx="817585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 your research with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bad samples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just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ones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inaccurately designed, and you will almost certainly get misleading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only sample teenagers when querying the mean age of people in China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077072"/>
            <a:ext cx="3504564" cy="241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7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8" y="3789040"/>
            <a:ext cx="9073007" cy="2880320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4860032" y="5949280"/>
            <a:ext cx="14401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>
            <a:stCxn id="7" idx="0"/>
          </p:cNvCxnSpPr>
          <p:nvPr/>
        </p:nvCxnSpPr>
        <p:spPr>
          <a:xfrm flipV="1">
            <a:off x="4932040" y="4797152"/>
            <a:ext cx="0" cy="11521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3347864" y="4725144"/>
            <a:ext cx="14401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>
            <a:stCxn id="10" idx="6"/>
          </p:cNvCxnSpPr>
          <p:nvPr/>
        </p:nvCxnSpPr>
        <p:spPr>
          <a:xfrm>
            <a:off x="3491880" y="4797152"/>
            <a:ext cx="1440160" cy="11933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3347864" y="4371558"/>
                <a:ext cx="4350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4371558"/>
                <a:ext cx="435054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3722483" y="5647868"/>
                <a:ext cx="1233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483" y="5647868"/>
                <a:ext cx="1233543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椭圆 16"/>
          <p:cNvSpPr/>
          <p:nvPr/>
        </p:nvSpPr>
        <p:spPr>
          <a:xfrm>
            <a:off x="6372200" y="4725144"/>
            <a:ext cx="14401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>
            <a:stCxn id="17" idx="6"/>
          </p:cNvCxnSpPr>
          <p:nvPr/>
        </p:nvCxnSpPr>
        <p:spPr>
          <a:xfrm>
            <a:off x="6516216" y="4797152"/>
            <a:ext cx="1005106" cy="8328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7559283" y="4805480"/>
            <a:ext cx="0" cy="12117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7524328" y="5949280"/>
            <a:ext cx="14401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7504554" y="5517232"/>
                <a:ext cx="1233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554" y="5517232"/>
                <a:ext cx="1233543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6388720" y="4380796"/>
                <a:ext cx="4350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720" y="4380796"/>
                <a:ext cx="435054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直接箭头连接符 56"/>
          <p:cNvCxnSpPr/>
          <p:nvPr/>
        </p:nvCxnSpPr>
        <p:spPr>
          <a:xfrm>
            <a:off x="6516216" y="2598447"/>
            <a:ext cx="21602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 flipV="1">
            <a:off x="7596336" y="1450606"/>
            <a:ext cx="0" cy="21224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7452320" y="2562443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7507966" y="2509582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7529872" y="2564904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7540960" y="2526439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7488324" y="2444355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7612968" y="2545586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565876" y="2473578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323258" y="2723283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2072" y="2357264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503276" y="2132856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308537" y="2371357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647429" y="2425683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459958" y="2483693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1427725" y="2603069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331640" y="2564904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1617556" y="2459917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1880084" y="2053185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1566800" y="2663270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691680" y="2053660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1844080" y="2206060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424564" y="2603069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7507696" y="2492179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4015172" y="2346108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4334624" y="1976321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4487024" y="2128721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7651711" y="2473578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7596336" y="2466336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4254232" y="2121700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4406632" y="2274100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7657255" y="2517204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7515944" y="2611715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7461164" y="2485397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7648972" y="2604265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5" name="直接箭头连接符 64"/>
          <p:cNvCxnSpPr/>
          <p:nvPr/>
        </p:nvCxnSpPr>
        <p:spPr>
          <a:xfrm>
            <a:off x="3347864" y="2632625"/>
            <a:ext cx="21602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 flipV="1">
            <a:off x="4427984" y="1484784"/>
            <a:ext cx="0" cy="21224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>
            <a:off x="467544" y="2632625"/>
            <a:ext cx="21602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/>
          <p:nvPr/>
        </p:nvCxnSpPr>
        <p:spPr>
          <a:xfrm flipV="1">
            <a:off x="1547664" y="1484784"/>
            <a:ext cx="0" cy="21224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椭圆 83"/>
          <p:cNvSpPr/>
          <p:nvPr/>
        </p:nvSpPr>
        <p:spPr>
          <a:xfrm>
            <a:off x="4233313" y="2340544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3860076" y="2509582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4504184" y="2473578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4644008" y="2274100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4796408" y="2426500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4948808" y="2578900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>
            <a:off x="4559032" y="2698267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>
            <a:off x="4667271" y="2517204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/>
          <p:nvPr/>
        </p:nvSpPr>
        <p:spPr>
          <a:xfrm>
            <a:off x="4703275" y="2858396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4080686" y="2917509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4029969" y="2724135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4239725" y="2486584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4511624" y="2858396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>
            <a:off x="4305321" y="2903249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>
            <a:off x="4739051" y="2696878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>
            <a:off x="4237484" y="2747466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>
            <a:off x="4082408" y="2489472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>
            <a:off x="4406632" y="2586167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椭圆 124"/>
          <p:cNvSpPr/>
          <p:nvPr/>
        </p:nvSpPr>
        <p:spPr>
          <a:xfrm>
            <a:off x="1190092" y="2358627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椭圆 125"/>
          <p:cNvSpPr/>
          <p:nvPr/>
        </p:nvSpPr>
        <p:spPr>
          <a:xfrm>
            <a:off x="1509544" y="1988840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椭圆 126"/>
          <p:cNvSpPr/>
          <p:nvPr/>
        </p:nvSpPr>
        <p:spPr>
          <a:xfrm>
            <a:off x="1237001" y="2182842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椭圆 127"/>
          <p:cNvSpPr/>
          <p:nvPr/>
        </p:nvSpPr>
        <p:spPr>
          <a:xfrm>
            <a:off x="1429152" y="2134219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椭圆 128"/>
          <p:cNvSpPr/>
          <p:nvPr/>
        </p:nvSpPr>
        <p:spPr>
          <a:xfrm>
            <a:off x="1581552" y="2286619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椭圆 129"/>
          <p:cNvSpPr/>
          <p:nvPr/>
        </p:nvSpPr>
        <p:spPr>
          <a:xfrm>
            <a:off x="1408233" y="2353063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椭圆 130"/>
          <p:cNvSpPr/>
          <p:nvPr/>
        </p:nvSpPr>
        <p:spPr>
          <a:xfrm>
            <a:off x="1034996" y="2522101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椭圆 131"/>
          <p:cNvSpPr/>
          <p:nvPr/>
        </p:nvSpPr>
        <p:spPr>
          <a:xfrm>
            <a:off x="1679104" y="2486097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椭圆 132"/>
          <p:cNvSpPr/>
          <p:nvPr/>
        </p:nvSpPr>
        <p:spPr>
          <a:xfrm>
            <a:off x="1590635" y="2761458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椭圆 133"/>
          <p:cNvSpPr/>
          <p:nvPr/>
        </p:nvSpPr>
        <p:spPr>
          <a:xfrm>
            <a:off x="1971328" y="2439019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椭圆 134"/>
          <p:cNvSpPr/>
          <p:nvPr/>
        </p:nvSpPr>
        <p:spPr>
          <a:xfrm>
            <a:off x="2123728" y="2591419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椭圆 135"/>
          <p:cNvSpPr/>
          <p:nvPr/>
        </p:nvSpPr>
        <p:spPr>
          <a:xfrm>
            <a:off x="1733952" y="2710786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椭圆 136"/>
          <p:cNvSpPr/>
          <p:nvPr/>
        </p:nvSpPr>
        <p:spPr>
          <a:xfrm>
            <a:off x="1842191" y="2529723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椭圆 137"/>
          <p:cNvSpPr/>
          <p:nvPr/>
        </p:nvSpPr>
        <p:spPr>
          <a:xfrm>
            <a:off x="1877967" y="2898031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椭圆 138"/>
          <p:cNvSpPr/>
          <p:nvPr/>
        </p:nvSpPr>
        <p:spPr>
          <a:xfrm>
            <a:off x="1255606" y="2930028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椭圆 139"/>
          <p:cNvSpPr/>
          <p:nvPr/>
        </p:nvSpPr>
        <p:spPr>
          <a:xfrm>
            <a:off x="1204889" y="2736654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/>
          <p:cNvSpPr/>
          <p:nvPr/>
        </p:nvSpPr>
        <p:spPr>
          <a:xfrm>
            <a:off x="1414645" y="2499103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141"/>
          <p:cNvSpPr/>
          <p:nvPr/>
        </p:nvSpPr>
        <p:spPr>
          <a:xfrm>
            <a:off x="1686544" y="2870915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>
          <a:xfrm>
            <a:off x="1480241" y="2915768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>
          <a:xfrm>
            <a:off x="1913971" y="2709397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椭圆 144"/>
          <p:cNvSpPr/>
          <p:nvPr/>
        </p:nvSpPr>
        <p:spPr>
          <a:xfrm>
            <a:off x="1412404" y="2759985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椭圆 145"/>
          <p:cNvSpPr/>
          <p:nvPr/>
        </p:nvSpPr>
        <p:spPr>
          <a:xfrm>
            <a:off x="1257328" y="2501991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椭圆 146"/>
          <p:cNvSpPr/>
          <p:nvPr/>
        </p:nvSpPr>
        <p:spPr>
          <a:xfrm>
            <a:off x="1581552" y="2598686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椭圆 147"/>
          <p:cNvSpPr/>
          <p:nvPr/>
        </p:nvSpPr>
        <p:spPr>
          <a:xfrm>
            <a:off x="1428629" y="2289027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椭圆 148"/>
          <p:cNvSpPr/>
          <p:nvPr/>
        </p:nvSpPr>
        <p:spPr>
          <a:xfrm>
            <a:off x="1759604" y="2433514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椭圆 149"/>
          <p:cNvSpPr/>
          <p:nvPr/>
        </p:nvSpPr>
        <p:spPr>
          <a:xfrm>
            <a:off x="1710741" y="2627450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椭圆 150"/>
          <p:cNvSpPr/>
          <p:nvPr/>
        </p:nvSpPr>
        <p:spPr>
          <a:xfrm>
            <a:off x="1615583" y="2526973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椭圆 151"/>
          <p:cNvSpPr/>
          <p:nvPr/>
        </p:nvSpPr>
        <p:spPr>
          <a:xfrm>
            <a:off x="1649934" y="3083906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椭圆 152"/>
          <p:cNvSpPr/>
          <p:nvPr/>
        </p:nvSpPr>
        <p:spPr>
          <a:xfrm>
            <a:off x="1512906" y="2533101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椭圆 153"/>
          <p:cNvSpPr/>
          <p:nvPr/>
        </p:nvSpPr>
        <p:spPr>
          <a:xfrm>
            <a:off x="1429295" y="2728279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椭圆 154"/>
          <p:cNvSpPr/>
          <p:nvPr/>
        </p:nvSpPr>
        <p:spPr>
          <a:xfrm>
            <a:off x="1319527" y="2846513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椭圆 156"/>
          <p:cNvSpPr/>
          <p:nvPr/>
        </p:nvSpPr>
        <p:spPr>
          <a:xfrm>
            <a:off x="1691680" y="5942826"/>
            <a:ext cx="14401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8" name="直接连接符 157"/>
          <p:cNvCxnSpPr>
            <a:stCxn id="157" idx="0"/>
          </p:cNvCxnSpPr>
          <p:nvPr/>
        </p:nvCxnSpPr>
        <p:spPr>
          <a:xfrm flipV="1">
            <a:off x="1763688" y="4790698"/>
            <a:ext cx="0" cy="11521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椭圆 158"/>
          <p:cNvSpPr/>
          <p:nvPr/>
        </p:nvSpPr>
        <p:spPr>
          <a:xfrm>
            <a:off x="323528" y="4718690"/>
            <a:ext cx="14401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0" name="直接箭头连接符 159"/>
          <p:cNvCxnSpPr/>
          <p:nvPr/>
        </p:nvCxnSpPr>
        <p:spPr>
          <a:xfrm>
            <a:off x="340296" y="4790837"/>
            <a:ext cx="1423392" cy="11794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文本框 160"/>
              <p:cNvSpPr txBox="1"/>
              <p:nvPr/>
            </p:nvSpPr>
            <p:spPr>
              <a:xfrm>
                <a:off x="320522" y="4365104"/>
                <a:ext cx="4350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1" name="文本框 1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22" y="4365104"/>
                <a:ext cx="435054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文本框 161"/>
              <p:cNvSpPr txBox="1"/>
              <p:nvPr/>
            </p:nvSpPr>
            <p:spPr>
              <a:xfrm>
                <a:off x="1754281" y="5641414"/>
                <a:ext cx="1233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2" name="文本框 1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281" y="5641414"/>
                <a:ext cx="1233543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内容占位符 2"/>
          <p:cNvSpPr>
            <a:spLocks noGrp="1"/>
          </p:cNvSpPr>
          <p:nvPr>
            <p:ph idx="13"/>
          </p:nvPr>
        </p:nvSpPr>
        <p:spPr>
          <a:xfrm>
            <a:off x="3131840" y="3392057"/>
            <a:ext cx="7599788" cy="476759"/>
          </a:xfrm>
        </p:spPr>
        <p:txBody>
          <a:bodyPr/>
          <a:lstStyle/>
          <a:p>
            <a:r>
              <a:rPr lang="en-US" altLang="zh-CN" sz="2000" b="1" dirty="0" smtClean="0">
                <a:solidFill>
                  <a:schemeClr val="tx1"/>
                </a:solidFill>
                <a:latin typeface="Arial" charset="0"/>
              </a:rPr>
              <a:t>Gaussian distribution</a:t>
            </a:r>
            <a:endParaRPr lang="en-US" altLang="zh-CN" sz="2000" b="1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10" name="内容占位符 2"/>
          <p:cNvSpPr>
            <a:spLocks noGrp="1"/>
          </p:cNvSpPr>
          <p:nvPr>
            <p:ph idx="13"/>
          </p:nvPr>
        </p:nvSpPr>
        <p:spPr>
          <a:xfrm>
            <a:off x="317640" y="359953"/>
            <a:ext cx="8286808" cy="476759"/>
          </a:xfrm>
        </p:spPr>
        <p:txBody>
          <a:bodyPr/>
          <a:lstStyle/>
          <a:p>
            <a:pPr algn="ctr"/>
            <a:r>
              <a:rPr lang="en-US" altLang="zh-CN" sz="3200" b="1" dirty="0">
                <a:solidFill>
                  <a:srgbClr val="0036A2"/>
                </a:solidFill>
                <a:latin typeface="Arial" charset="0"/>
              </a:rPr>
              <a:t>Inverse Transform </a:t>
            </a:r>
            <a:r>
              <a:rPr lang="en-US" altLang="zh-CN" sz="3200" b="1" dirty="0" smtClean="0">
                <a:solidFill>
                  <a:srgbClr val="0036A2"/>
                </a:solidFill>
                <a:latin typeface="Arial" charset="0"/>
              </a:rPr>
              <a:t>Sampling</a:t>
            </a:r>
            <a:endParaRPr lang="en-US" altLang="zh-CN" sz="3200" b="1" dirty="0">
              <a:solidFill>
                <a:srgbClr val="0036A2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79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10"/>
          <p:cNvSpPr>
            <a:spLocks noGrp="1"/>
          </p:cNvSpPr>
          <p:nvPr>
            <p:ph idx="1"/>
          </p:nvPr>
        </p:nvSpPr>
        <p:spPr>
          <a:xfrm>
            <a:off x="539552" y="1340768"/>
            <a:ext cx="8424936" cy="506169"/>
          </a:xfrm>
        </p:spPr>
        <p:txBody>
          <a:bodyPr/>
          <a:lstStyle/>
          <a:p>
            <a:r>
              <a:rPr lang="en-US" altLang="zh-CN" sz="2400" dirty="0" smtClean="0"/>
              <a:t>Sampling </a:t>
            </a:r>
            <a:r>
              <a:rPr lang="en-US" altLang="zh-CN" sz="2400" dirty="0"/>
              <a:t>based on the inverse </a:t>
            </a:r>
            <a:r>
              <a:rPr lang="en-US" altLang="zh-CN" sz="2400" dirty="0" smtClean="0"/>
              <a:t>of </a:t>
            </a:r>
            <a:r>
              <a:rPr lang="en-US" altLang="zh-CN" sz="2400" dirty="0"/>
              <a:t>Cumulative Distribution Function </a:t>
            </a:r>
            <a:r>
              <a:rPr lang="en-US" altLang="zh-CN" sz="2400" dirty="0" smtClean="0"/>
              <a:t>(CDF)</a:t>
            </a:r>
          </a:p>
          <a:p>
            <a:r>
              <a:rPr lang="en-US" altLang="zh-CN" sz="2400" b="1" dirty="0" smtClean="0"/>
              <a:t>Method</a:t>
            </a:r>
            <a:r>
              <a:rPr lang="en-US" altLang="zh-CN" sz="2400" dirty="0" smtClean="0"/>
              <a:t>: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sz="2400" b="1" dirty="0" smtClean="0"/>
              <a:t>Drawbacks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 lvl="1"/>
            <a:r>
              <a:rPr lang="en-US" altLang="zh-CN" dirty="0" smtClean="0"/>
              <a:t>Usually, it’s hard to get the inverse function</a:t>
            </a:r>
            <a:endParaRPr lang="en-US" altLang="zh-CN" dirty="0"/>
          </a:p>
          <a:p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852936"/>
            <a:ext cx="3873723" cy="1512168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>
            <p:ph idx="13"/>
          </p:nvPr>
        </p:nvSpPr>
        <p:spPr>
          <a:xfrm>
            <a:off x="317640" y="359953"/>
            <a:ext cx="8286808" cy="476759"/>
          </a:xfrm>
        </p:spPr>
        <p:txBody>
          <a:bodyPr/>
          <a:lstStyle/>
          <a:p>
            <a:pPr algn="ctr"/>
            <a:r>
              <a:rPr lang="en-US" altLang="zh-CN" sz="3200" b="1" dirty="0">
                <a:solidFill>
                  <a:srgbClr val="0036A2"/>
                </a:solidFill>
                <a:latin typeface="Arial" charset="0"/>
              </a:rPr>
              <a:t>Inverse Transform </a:t>
            </a:r>
            <a:r>
              <a:rPr lang="en-US" altLang="zh-CN" sz="3200" b="1" dirty="0" smtClean="0">
                <a:solidFill>
                  <a:srgbClr val="0036A2"/>
                </a:solidFill>
                <a:latin typeface="Arial" charset="0"/>
              </a:rPr>
              <a:t>Sampling</a:t>
            </a:r>
            <a:endParaRPr lang="en-US" altLang="zh-CN" sz="3200" b="1" dirty="0">
              <a:solidFill>
                <a:srgbClr val="0036A2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71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764704"/>
            <a:ext cx="3638577" cy="11906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201038"/>
            <a:ext cx="4414870" cy="144781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4007407"/>
            <a:ext cx="4362482" cy="121444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715" y="1412776"/>
            <a:ext cx="4434789" cy="302433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67544" y="17383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0070C0"/>
                </a:solidFill>
              </a:rPr>
              <a:t>Example 1</a:t>
            </a:r>
            <a:endParaRPr lang="zh-CN" alt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17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">
  <a:themeElements>
    <a:clrScheme name="RU_Template_Verdana_G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RU_Template_Verdana_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RU_Template_Verdana_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12930</TotalTime>
  <Words>1172</Words>
  <Application>Microsoft Office PowerPoint</Application>
  <PresentationFormat>全屏显示(4:3)</PresentationFormat>
  <Paragraphs>266</Paragraphs>
  <Slides>41</Slides>
  <Notes>7</Notes>
  <HiddenSlides>1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63" baseType="lpstr">
      <vt:lpstr>Aparajita</vt:lpstr>
      <vt:lpstr>Geneva</vt:lpstr>
      <vt:lpstr>MS UI Gothic</vt:lpstr>
      <vt:lpstr>ヒラギノ角ゴ Pro W3</vt:lpstr>
      <vt:lpstr>方正舒体</vt:lpstr>
      <vt:lpstr>楷体</vt:lpstr>
      <vt:lpstr>宋体</vt:lpstr>
      <vt:lpstr>微软雅黑</vt:lpstr>
      <vt:lpstr>Arial</vt:lpstr>
      <vt:lpstr>Arial Black</vt:lpstr>
      <vt:lpstr>Calibri</vt:lpstr>
      <vt:lpstr>Cambria Math</vt:lpstr>
      <vt:lpstr>Ebrima</vt:lpstr>
      <vt:lpstr>Palatino Linotype</vt:lpstr>
      <vt:lpstr>Symbol</vt:lpstr>
      <vt:lpstr>Times New Roman</vt:lpstr>
      <vt:lpstr>Wingdings</vt:lpstr>
      <vt:lpstr>Wingdings 2</vt:lpstr>
      <vt:lpstr>Office 主题</vt:lpstr>
      <vt:lpstr>Rutgers</vt:lpstr>
      <vt:lpstr>2_Office 主题</vt:lpstr>
      <vt:lpstr>Clip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Bernoulli Sampling</vt:lpstr>
      <vt:lpstr>PowerPoint 演示文稿</vt:lpstr>
      <vt:lpstr>PowerPoint 演示文稿</vt:lpstr>
      <vt:lpstr>Acknowledgement</vt:lpstr>
      <vt:lpstr>Take Home Message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Junming Shao</dc:creator>
  <cp:lastModifiedBy>Junming</cp:lastModifiedBy>
  <cp:revision>1144</cp:revision>
  <dcterms:created xsi:type="dcterms:W3CDTF">2015-10-30T04:49:06Z</dcterms:created>
  <dcterms:modified xsi:type="dcterms:W3CDTF">2022-03-22T14:18:16Z</dcterms:modified>
</cp:coreProperties>
</file>